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custom-properties" Target="docProps/custom.xml" Id="rId5" /><Relationship Type="http://schemas.openxmlformats.org/officeDocument/2006/relationships/extended-properties" Target="docProps/app.xml" Id="rId4" /><Relationship Type="http://schemas.microsoft.com/office/2006/relationships/txt" Target="/udata/data.dat" Id="R76035908b7244ad9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61" r:id="rId4"/>
    <p:sldId id="262" r:id="rId5"/>
    <p:sldId id="267" r:id="rId6"/>
    <p:sldId id="269" r:id="rId7"/>
    <p:sldId id="271" r:id="rId8"/>
    <p:sldId id="273" r:id="rId9"/>
    <p:sldId id="310" r:id="rId10"/>
    <p:sldId id="276" r:id="rId11"/>
    <p:sldId id="272" r:id="rId12"/>
    <p:sldId id="296" r:id="rId13"/>
    <p:sldId id="292" r:id="rId14"/>
    <p:sldId id="297" r:id="rId15"/>
    <p:sldId id="298" r:id="rId16"/>
    <p:sldId id="299" r:id="rId17"/>
    <p:sldId id="294" r:id="rId18"/>
    <p:sldId id="300" r:id="rId19"/>
    <p:sldId id="304" r:id="rId20"/>
    <p:sldId id="305" r:id="rId21"/>
    <p:sldId id="295" r:id="rId22"/>
    <p:sldId id="301" r:id="rId23"/>
    <p:sldId id="302" r:id="rId24"/>
    <p:sldId id="293" r:id="rId25"/>
    <p:sldId id="287" r:id="rId26"/>
    <p:sldId id="288" r:id="rId27"/>
    <p:sldId id="306" r:id="rId28"/>
    <p:sldId id="307" r:id="rId29"/>
    <p:sldId id="290" r:id="rId30"/>
    <p:sldId id="308" r:id="rId31"/>
    <p:sldId id="309" r:id="rId32"/>
    <p:sldId id="266" r:id="rId33"/>
  </p:sldIdLst>
  <p:sldSz cx="12192000" cy="6858000"/>
  <p:notesSz cx="7104063" cy="10234613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E7FF"/>
    <a:srgbClr val="04497D"/>
    <a:srgbClr val="278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3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85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97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429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304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859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893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451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91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420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80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80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93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708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41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56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33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91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1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952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273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10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9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7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193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22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1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573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4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4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0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57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3"/>
          <a:srcRect l="2081" r="13876"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 advClick="0" advTm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://admin.test.com/" TargetMode="External"/><Relationship Id="rId4" Type="http://schemas.openxmlformats.org/officeDocument/2006/relationships/hyperlink" Target="http://www.test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77940" y="2663190"/>
            <a:ext cx="479806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众测那点事</a:t>
            </a:r>
            <a:endParaRPr sz="5400" dirty="0">
              <a:solidFill>
                <a:srgbClr val="6AE7FF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57615" y="1588770"/>
            <a:ext cx="2318385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2018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58501" y="4346031"/>
            <a:ext cx="279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      讲师：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jkgh006</a:t>
            </a:r>
          </a:p>
        </p:txBody>
      </p:sp>
      <p:pic>
        <p:nvPicPr>
          <p:cNvPr id="5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95058" y="12462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框架层的语句分析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基于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Hibernate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类型的绕过分析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79ACA0D-25F0-4B7F-9164-B63CB2285B67}"/>
              </a:ext>
            </a:extLst>
          </p:cNvPr>
          <p:cNvCxnSpPr/>
          <p:nvPr/>
        </p:nvCxnSpPr>
        <p:spPr>
          <a:xfrm>
            <a:off x="5983288" y="1992948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4">
            <a:extLst>
              <a:ext uri="{FF2B5EF4-FFF2-40B4-BE49-F238E27FC236}">
                <a16:creationId xmlns:a16="http://schemas.microsoft.com/office/drawing/2014/main" id="{0E7DB376-3860-4CAE-A754-1E7AFBA7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68894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ORM</a:t>
            </a:r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注入</a:t>
            </a:r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D9AB6CF5-20CF-456D-B598-DCDB5D617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46414"/>
            <a:ext cx="49847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数字类型（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Hibernate ORM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）：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test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\'' or 1&lt;length((select version())) –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翻译成为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HQL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语句就变为：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SELECT p FROM 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pl.btbw.persistent.Post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p where p.name='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test\'' or 1&lt;length((select version())) – 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最后转变为真正的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SQL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语句：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select post0_.id as id1_0_, post0_.name as name2_0_ from post post0_ where post0_.name=‘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test\'' or 1&lt;length((select version())) -- 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这样我们就会逃逸出来一个语句或者方法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矩形 37">
            <a:extLst>
              <a:ext uri="{FF2B5EF4-FFF2-40B4-BE49-F238E27FC236}">
                <a16:creationId xmlns:a16="http://schemas.microsoft.com/office/drawing/2014/main" id="{DC4E6D04-444D-4DFB-8079-D95D95BF3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37194"/>
            <a:ext cx="5050155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通常指的是类似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hibernate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一类具有安全语法检测的注入</a:t>
            </a:r>
            <a:endParaRPr lang="zh-CN" altLang="en-US" sz="1200" dirty="0">
              <a:solidFill>
                <a:srgbClr val="01C3E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4C11E5-59C8-4A20-90F0-AB6C05B72437}"/>
              </a:ext>
            </a:extLst>
          </p:cNvPr>
          <p:cNvCxnSpPr/>
          <p:nvPr/>
        </p:nvCxnSpPr>
        <p:spPr>
          <a:xfrm>
            <a:off x="6096000" y="1992948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D6EB125-2EDC-4B87-BE60-3B357E64F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54" y="2283464"/>
            <a:ext cx="4502588" cy="1713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58A8D8-936C-45DA-A772-06299A9DB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154" y="3997252"/>
            <a:ext cx="4502588" cy="12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54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</a:p>
        </p:txBody>
      </p:sp>
      <p:sp>
        <p:nvSpPr>
          <p:cNvPr id="7" name="任意多边形: 形状 6"/>
          <p:cNvSpPr/>
          <p:nvPr/>
        </p:nvSpPr>
        <p:spPr>
          <a:xfrm>
            <a:off x="6342742" y="1881138"/>
            <a:ext cx="5153933" cy="1762126"/>
          </a:xfrm>
          <a:custGeom>
            <a:avLst/>
            <a:gdLst>
              <a:gd name="connsiteX0" fmla="*/ 0 w 5153933"/>
              <a:gd name="connsiteY0" fmla="*/ 881062 h 1762126"/>
              <a:gd name="connsiteX1" fmla="*/ 0 w 5153933"/>
              <a:gd name="connsiteY1" fmla="*/ 881063 h 1762126"/>
              <a:gd name="connsiteX2" fmla="*/ 0 w 5153933"/>
              <a:gd name="connsiteY2" fmla="*/ 881063 h 1762126"/>
              <a:gd name="connsiteX3" fmla="*/ 881063 w 5153933"/>
              <a:gd name="connsiteY3" fmla="*/ 0 h 1762126"/>
              <a:gd name="connsiteX4" fmla="*/ 5153933 w 5153933"/>
              <a:gd name="connsiteY4" fmla="*/ 0 h 1762126"/>
              <a:gd name="connsiteX5" fmla="*/ 5153933 w 5153933"/>
              <a:gd name="connsiteY5" fmla="*/ 1762126 h 1762126"/>
              <a:gd name="connsiteX6" fmla="*/ 881063 w 5153933"/>
              <a:gd name="connsiteY6" fmla="*/ 1762125 h 1762126"/>
              <a:gd name="connsiteX7" fmla="*/ 17900 w 5153933"/>
              <a:gd name="connsiteY7" fmla="*/ 1058627 h 1762126"/>
              <a:gd name="connsiteX8" fmla="*/ 0 w 5153933"/>
              <a:gd name="connsiteY8" fmla="*/ 881063 h 1762126"/>
              <a:gd name="connsiteX9" fmla="*/ 17900 w 5153933"/>
              <a:gd name="connsiteY9" fmla="*/ 703498 h 1762126"/>
              <a:gd name="connsiteX10" fmla="*/ 881063 w 5153933"/>
              <a:gd name="connsiteY10" fmla="*/ 0 h 17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3933" h="1762126">
                <a:moveTo>
                  <a:pt x="0" y="881062"/>
                </a:moveTo>
                <a:lnTo>
                  <a:pt x="0" y="881063"/>
                </a:lnTo>
                <a:lnTo>
                  <a:pt x="0" y="881063"/>
                </a:lnTo>
                <a:close/>
                <a:moveTo>
                  <a:pt x="881063" y="0"/>
                </a:moveTo>
                <a:lnTo>
                  <a:pt x="5153933" y="0"/>
                </a:lnTo>
                <a:lnTo>
                  <a:pt x="5153933" y="1762126"/>
                </a:lnTo>
                <a:lnTo>
                  <a:pt x="881063" y="1762125"/>
                </a:lnTo>
                <a:cubicBezTo>
                  <a:pt x="455290" y="1762125"/>
                  <a:pt x="100056" y="1460113"/>
                  <a:pt x="17900" y="1058627"/>
                </a:cubicBezTo>
                <a:lnTo>
                  <a:pt x="0" y="881063"/>
                </a:lnTo>
                <a:lnTo>
                  <a:pt x="17900" y="703498"/>
                </a:lnTo>
                <a:cubicBezTo>
                  <a:pt x="100056" y="302012"/>
                  <a:pt x="455290" y="0"/>
                  <a:pt x="881063" y="0"/>
                </a:cubicBezTo>
                <a:close/>
              </a:path>
            </a:pathLst>
          </a:custGeom>
          <a:noFill/>
          <a:ln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6342742" y="3898623"/>
            <a:ext cx="5153933" cy="1762126"/>
          </a:xfrm>
          <a:custGeom>
            <a:avLst/>
            <a:gdLst>
              <a:gd name="connsiteX0" fmla="*/ 0 w 5153933"/>
              <a:gd name="connsiteY0" fmla="*/ 881062 h 1762126"/>
              <a:gd name="connsiteX1" fmla="*/ 0 w 5153933"/>
              <a:gd name="connsiteY1" fmla="*/ 881063 h 1762126"/>
              <a:gd name="connsiteX2" fmla="*/ 0 w 5153933"/>
              <a:gd name="connsiteY2" fmla="*/ 881063 h 1762126"/>
              <a:gd name="connsiteX3" fmla="*/ 881063 w 5153933"/>
              <a:gd name="connsiteY3" fmla="*/ 0 h 1762126"/>
              <a:gd name="connsiteX4" fmla="*/ 5153933 w 5153933"/>
              <a:gd name="connsiteY4" fmla="*/ 0 h 1762126"/>
              <a:gd name="connsiteX5" fmla="*/ 5153933 w 5153933"/>
              <a:gd name="connsiteY5" fmla="*/ 1762126 h 1762126"/>
              <a:gd name="connsiteX6" fmla="*/ 881063 w 5153933"/>
              <a:gd name="connsiteY6" fmla="*/ 1762125 h 1762126"/>
              <a:gd name="connsiteX7" fmla="*/ 17900 w 5153933"/>
              <a:gd name="connsiteY7" fmla="*/ 1058627 h 1762126"/>
              <a:gd name="connsiteX8" fmla="*/ 0 w 5153933"/>
              <a:gd name="connsiteY8" fmla="*/ 881063 h 1762126"/>
              <a:gd name="connsiteX9" fmla="*/ 17900 w 5153933"/>
              <a:gd name="connsiteY9" fmla="*/ 703498 h 1762126"/>
              <a:gd name="connsiteX10" fmla="*/ 881063 w 5153933"/>
              <a:gd name="connsiteY10" fmla="*/ 0 h 17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3933" h="1762126">
                <a:moveTo>
                  <a:pt x="0" y="881062"/>
                </a:moveTo>
                <a:lnTo>
                  <a:pt x="0" y="881063"/>
                </a:lnTo>
                <a:lnTo>
                  <a:pt x="0" y="881063"/>
                </a:lnTo>
                <a:close/>
                <a:moveTo>
                  <a:pt x="881063" y="0"/>
                </a:moveTo>
                <a:lnTo>
                  <a:pt x="5153933" y="0"/>
                </a:lnTo>
                <a:lnTo>
                  <a:pt x="5153933" y="1762126"/>
                </a:lnTo>
                <a:lnTo>
                  <a:pt x="881063" y="1762125"/>
                </a:lnTo>
                <a:cubicBezTo>
                  <a:pt x="455290" y="1762125"/>
                  <a:pt x="100056" y="1460113"/>
                  <a:pt x="17900" y="1058627"/>
                </a:cubicBezTo>
                <a:lnTo>
                  <a:pt x="0" y="881063"/>
                </a:lnTo>
                <a:lnTo>
                  <a:pt x="17900" y="703498"/>
                </a:lnTo>
                <a:cubicBezTo>
                  <a:pt x="100056" y="302012"/>
                  <a:pt x="455290" y="0"/>
                  <a:pt x="881063" y="0"/>
                </a:cubicBezTo>
                <a:close/>
              </a:path>
            </a:pathLst>
          </a:custGeom>
          <a:noFill/>
          <a:ln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695325" y="1881138"/>
            <a:ext cx="5153933" cy="1762126"/>
          </a:xfrm>
          <a:custGeom>
            <a:avLst/>
            <a:gdLst>
              <a:gd name="connsiteX0" fmla="*/ 0 w 5153933"/>
              <a:gd name="connsiteY0" fmla="*/ 881062 h 1762126"/>
              <a:gd name="connsiteX1" fmla="*/ 0 w 5153933"/>
              <a:gd name="connsiteY1" fmla="*/ 881063 h 1762126"/>
              <a:gd name="connsiteX2" fmla="*/ 0 w 5153933"/>
              <a:gd name="connsiteY2" fmla="*/ 881063 h 1762126"/>
              <a:gd name="connsiteX3" fmla="*/ 881063 w 5153933"/>
              <a:gd name="connsiteY3" fmla="*/ 0 h 1762126"/>
              <a:gd name="connsiteX4" fmla="*/ 5153933 w 5153933"/>
              <a:gd name="connsiteY4" fmla="*/ 0 h 1762126"/>
              <a:gd name="connsiteX5" fmla="*/ 5153933 w 5153933"/>
              <a:gd name="connsiteY5" fmla="*/ 1762126 h 1762126"/>
              <a:gd name="connsiteX6" fmla="*/ 881063 w 5153933"/>
              <a:gd name="connsiteY6" fmla="*/ 1762125 h 1762126"/>
              <a:gd name="connsiteX7" fmla="*/ 17900 w 5153933"/>
              <a:gd name="connsiteY7" fmla="*/ 1058627 h 1762126"/>
              <a:gd name="connsiteX8" fmla="*/ 0 w 5153933"/>
              <a:gd name="connsiteY8" fmla="*/ 881063 h 1762126"/>
              <a:gd name="connsiteX9" fmla="*/ 17900 w 5153933"/>
              <a:gd name="connsiteY9" fmla="*/ 703498 h 1762126"/>
              <a:gd name="connsiteX10" fmla="*/ 881063 w 5153933"/>
              <a:gd name="connsiteY10" fmla="*/ 0 h 17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3933" h="1762126">
                <a:moveTo>
                  <a:pt x="0" y="881062"/>
                </a:moveTo>
                <a:lnTo>
                  <a:pt x="0" y="881063"/>
                </a:lnTo>
                <a:lnTo>
                  <a:pt x="0" y="881063"/>
                </a:lnTo>
                <a:close/>
                <a:moveTo>
                  <a:pt x="881063" y="0"/>
                </a:moveTo>
                <a:lnTo>
                  <a:pt x="5153933" y="0"/>
                </a:lnTo>
                <a:lnTo>
                  <a:pt x="5153933" y="1762126"/>
                </a:lnTo>
                <a:lnTo>
                  <a:pt x="881063" y="1762125"/>
                </a:lnTo>
                <a:cubicBezTo>
                  <a:pt x="455290" y="1762125"/>
                  <a:pt x="100056" y="1460113"/>
                  <a:pt x="17900" y="1058627"/>
                </a:cubicBezTo>
                <a:lnTo>
                  <a:pt x="0" y="881063"/>
                </a:lnTo>
                <a:lnTo>
                  <a:pt x="17900" y="703498"/>
                </a:lnTo>
                <a:cubicBezTo>
                  <a:pt x="100056" y="302012"/>
                  <a:pt x="455290" y="0"/>
                  <a:pt x="881063" y="0"/>
                </a:cubicBezTo>
                <a:close/>
              </a:path>
            </a:pathLst>
          </a:custGeom>
          <a:noFill/>
          <a:ln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flipH="1">
            <a:off x="695325" y="3898623"/>
            <a:ext cx="5153933" cy="1762126"/>
          </a:xfrm>
          <a:custGeom>
            <a:avLst/>
            <a:gdLst>
              <a:gd name="connsiteX0" fmla="*/ 0 w 5153933"/>
              <a:gd name="connsiteY0" fmla="*/ 881062 h 1762126"/>
              <a:gd name="connsiteX1" fmla="*/ 0 w 5153933"/>
              <a:gd name="connsiteY1" fmla="*/ 881063 h 1762126"/>
              <a:gd name="connsiteX2" fmla="*/ 0 w 5153933"/>
              <a:gd name="connsiteY2" fmla="*/ 881063 h 1762126"/>
              <a:gd name="connsiteX3" fmla="*/ 881063 w 5153933"/>
              <a:gd name="connsiteY3" fmla="*/ 0 h 1762126"/>
              <a:gd name="connsiteX4" fmla="*/ 5153933 w 5153933"/>
              <a:gd name="connsiteY4" fmla="*/ 0 h 1762126"/>
              <a:gd name="connsiteX5" fmla="*/ 5153933 w 5153933"/>
              <a:gd name="connsiteY5" fmla="*/ 1762126 h 1762126"/>
              <a:gd name="connsiteX6" fmla="*/ 881063 w 5153933"/>
              <a:gd name="connsiteY6" fmla="*/ 1762125 h 1762126"/>
              <a:gd name="connsiteX7" fmla="*/ 17900 w 5153933"/>
              <a:gd name="connsiteY7" fmla="*/ 1058627 h 1762126"/>
              <a:gd name="connsiteX8" fmla="*/ 0 w 5153933"/>
              <a:gd name="connsiteY8" fmla="*/ 881063 h 1762126"/>
              <a:gd name="connsiteX9" fmla="*/ 17900 w 5153933"/>
              <a:gd name="connsiteY9" fmla="*/ 703498 h 1762126"/>
              <a:gd name="connsiteX10" fmla="*/ 881063 w 5153933"/>
              <a:gd name="connsiteY10" fmla="*/ 0 h 17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3933" h="1762126">
                <a:moveTo>
                  <a:pt x="0" y="881062"/>
                </a:moveTo>
                <a:lnTo>
                  <a:pt x="0" y="881063"/>
                </a:lnTo>
                <a:lnTo>
                  <a:pt x="0" y="881063"/>
                </a:lnTo>
                <a:close/>
                <a:moveTo>
                  <a:pt x="881063" y="0"/>
                </a:moveTo>
                <a:lnTo>
                  <a:pt x="5153933" y="0"/>
                </a:lnTo>
                <a:lnTo>
                  <a:pt x="5153933" y="1762126"/>
                </a:lnTo>
                <a:lnTo>
                  <a:pt x="881063" y="1762125"/>
                </a:lnTo>
                <a:cubicBezTo>
                  <a:pt x="455290" y="1762125"/>
                  <a:pt x="100056" y="1460113"/>
                  <a:pt x="17900" y="1058627"/>
                </a:cubicBezTo>
                <a:lnTo>
                  <a:pt x="0" y="881063"/>
                </a:lnTo>
                <a:lnTo>
                  <a:pt x="17900" y="703498"/>
                </a:lnTo>
                <a:cubicBezTo>
                  <a:pt x="100056" y="302012"/>
                  <a:pt x="455290" y="0"/>
                  <a:pt x="881063" y="0"/>
                </a:cubicBezTo>
                <a:close/>
              </a:path>
            </a:pathLst>
          </a:custGeom>
          <a:noFill/>
          <a:ln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04870" y="2151924"/>
            <a:ext cx="3109230" cy="1275954"/>
            <a:chOff x="1818113" y="1981592"/>
            <a:chExt cx="3109230" cy="1275954"/>
          </a:xfrm>
        </p:grpSpPr>
        <p:sp>
          <p:nvSpPr>
            <p:cNvPr id="63" name="矩形 62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默认的安全配置项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未授权的访问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3.Debug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状态下的问题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818113" y="1981592"/>
              <a:ext cx="224197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DWR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04870" y="4169409"/>
            <a:ext cx="3109230" cy="1275954"/>
            <a:chOff x="1818113" y="1981592"/>
            <a:chExt cx="3109230" cy="1275954"/>
          </a:xfrm>
        </p:grpSpPr>
        <p:sp>
          <p:nvSpPr>
            <p:cNvPr id="66" name="矩形 65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未授权访问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自带绕</a:t>
              </a:r>
              <a:r>
                <a:rPr lang="en-US" altLang="zh-CN" sz="1200" dirty="0" err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waf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光环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 接口枚举猜测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818113" y="1981592"/>
              <a:ext cx="224197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GWT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87868" y="2151924"/>
            <a:ext cx="3109229" cy="1275954"/>
            <a:chOff x="1818114" y="1981592"/>
            <a:chExt cx="3109229" cy="1275954"/>
          </a:xfrm>
        </p:grpSpPr>
        <p:sp>
          <p:nvSpPr>
            <p:cNvPr id="69" name="矩形 68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默认的安全配置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未授权的访问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自身未修复漏洞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685369" y="1981592"/>
              <a:ext cx="22419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WEBSERVICE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87868" y="4169409"/>
            <a:ext cx="3109229" cy="1275954"/>
            <a:chOff x="1818114" y="1981592"/>
            <a:chExt cx="3109229" cy="1275954"/>
          </a:xfrm>
        </p:grpSpPr>
        <p:sp>
          <p:nvSpPr>
            <p:cNvPr id="72" name="矩形 71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未授权的访问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自带绕</a:t>
              </a:r>
              <a:r>
                <a:rPr lang="en-US" altLang="zh-CN" sz="1200" dirty="0" err="1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waf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光环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自身未修复漏洞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685369" y="1981592"/>
              <a:ext cx="224197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HESSIAN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26" name="Picture 2" descr="圆图瓶盖头像在线制作生成">
            <a:extLst>
              <a:ext uri="{FF2B5EF4-FFF2-40B4-BE49-F238E27FC236}">
                <a16:creationId xmlns:a16="http://schemas.microsoft.com/office/drawing/2014/main" id="{63EA5B4A-7E68-4285-B268-E7F8F0CE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0" y="2059940"/>
            <a:ext cx="1413788" cy="139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98BD2B-DDBD-45F6-AA0A-28AD11CF0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18" y="2059940"/>
            <a:ext cx="1429602" cy="14296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0898133-7CFB-4378-963C-310CD5CE7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30" y="4072891"/>
            <a:ext cx="1413510" cy="14135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3E9D9C7-F061-4FBC-9E12-171F53740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18" y="4058978"/>
            <a:ext cx="1495735" cy="14957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 bldLvl="0" animBg="1"/>
      <p:bldP spid="10" grpId="0" bldLvl="0" animBg="1"/>
      <p:bldP spid="13" grpId="0" bldLvl="0" animBg="1"/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44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WEBSERVICE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4958246" y="4563660"/>
            <a:ext cx="1003300" cy="992505"/>
            <a:chOff x="4305571" y="3574858"/>
            <a:chExt cx="890588" cy="881062"/>
          </a:xfrm>
          <a:solidFill>
            <a:srgbClr val="6AE7FF">
              <a:alpha val="20000"/>
            </a:srgbClr>
          </a:solidFill>
        </p:grpSpPr>
        <p:sp>
          <p:nvSpPr>
            <p:cNvPr id="131" name="Freeform 15"/>
            <p:cNvSpPr>
              <a:spLocks noEditPoints="1"/>
            </p:cNvSpPr>
            <p:nvPr/>
          </p:nvSpPr>
          <p:spPr bwMode="auto">
            <a:xfrm>
              <a:off x="4305571" y="3574858"/>
              <a:ext cx="890588" cy="881062"/>
            </a:xfrm>
            <a:custGeom>
              <a:avLst/>
              <a:gdLst>
                <a:gd name="T0" fmla="*/ 54 w 95"/>
                <a:gd name="T1" fmla="*/ 94 h 94"/>
                <a:gd name="T2" fmla="*/ 56 w 95"/>
                <a:gd name="T3" fmla="*/ 81 h 94"/>
                <a:gd name="T4" fmla="*/ 66 w 95"/>
                <a:gd name="T5" fmla="*/ 78 h 94"/>
                <a:gd name="T6" fmla="*/ 76 w 95"/>
                <a:gd name="T7" fmla="*/ 85 h 94"/>
                <a:gd name="T8" fmla="*/ 86 w 95"/>
                <a:gd name="T9" fmla="*/ 75 h 94"/>
                <a:gd name="T10" fmla="*/ 78 w 95"/>
                <a:gd name="T11" fmla="*/ 65 h 94"/>
                <a:gd name="T12" fmla="*/ 82 w 95"/>
                <a:gd name="T13" fmla="*/ 56 h 94"/>
                <a:gd name="T14" fmla="*/ 95 w 95"/>
                <a:gd name="T15" fmla="*/ 54 h 94"/>
                <a:gd name="T16" fmla="*/ 95 w 95"/>
                <a:gd name="T17" fmla="*/ 40 h 94"/>
                <a:gd name="T18" fmla="*/ 82 w 95"/>
                <a:gd name="T19" fmla="*/ 38 h 94"/>
                <a:gd name="T20" fmla="*/ 82 w 95"/>
                <a:gd name="T21" fmla="*/ 37 h 94"/>
                <a:gd name="T22" fmla="*/ 82 w 95"/>
                <a:gd name="T23" fmla="*/ 37 h 94"/>
                <a:gd name="T24" fmla="*/ 80 w 95"/>
                <a:gd name="T25" fmla="*/ 33 h 94"/>
                <a:gd name="T26" fmla="*/ 80 w 95"/>
                <a:gd name="T27" fmla="*/ 31 h 94"/>
                <a:gd name="T28" fmla="*/ 80 w 95"/>
                <a:gd name="T29" fmla="*/ 31 h 94"/>
                <a:gd name="T30" fmla="*/ 78 w 95"/>
                <a:gd name="T31" fmla="*/ 29 h 94"/>
                <a:gd name="T32" fmla="*/ 86 w 95"/>
                <a:gd name="T33" fmla="*/ 18 h 94"/>
                <a:gd name="T34" fmla="*/ 76 w 95"/>
                <a:gd name="T35" fmla="*/ 9 h 94"/>
                <a:gd name="T36" fmla="*/ 66 w 95"/>
                <a:gd name="T37" fmla="*/ 16 h 94"/>
                <a:gd name="T38" fmla="*/ 56 w 95"/>
                <a:gd name="T39" fmla="*/ 12 h 94"/>
                <a:gd name="T40" fmla="*/ 54 w 95"/>
                <a:gd name="T41" fmla="*/ 0 h 94"/>
                <a:gd name="T42" fmla="*/ 41 w 95"/>
                <a:gd name="T43" fmla="*/ 0 h 94"/>
                <a:gd name="T44" fmla="*/ 38 w 95"/>
                <a:gd name="T45" fmla="*/ 12 h 94"/>
                <a:gd name="T46" fmla="*/ 29 w 95"/>
                <a:gd name="T47" fmla="*/ 16 h 94"/>
                <a:gd name="T48" fmla="*/ 19 w 95"/>
                <a:gd name="T49" fmla="*/ 9 h 94"/>
                <a:gd name="T50" fmla="*/ 9 w 95"/>
                <a:gd name="T51" fmla="*/ 18 h 94"/>
                <a:gd name="T52" fmla="*/ 17 w 95"/>
                <a:gd name="T53" fmla="*/ 29 h 94"/>
                <a:gd name="T54" fmla="*/ 13 w 95"/>
                <a:gd name="T55" fmla="*/ 38 h 94"/>
                <a:gd name="T56" fmla="*/ 0 w 95"/>
                <a:gd name="T57" fmla="*/ 40 h 94"/>
                <a:gd name="T58" fmla="*/ 0 w 95"/>
                <a:gd name="T59" fmla="*/ 54 h 94"/>
                <a:gd name="T60" fmla="*/ 13 w 95"/>
                <a:gd name="T61" fmla="*/ 56 h 94"/>
                <a:gd name="T62" fmla="*/ 16 w 95"/>
                <a:gd name="T63" fmla="*/ 65 h 94"/>
                <a:gd name="T64" fmla="*/ 9 w 95"/>
                <a:gd name="T65" fmla="*/ 75 h 94"/>
                <a:gd name="T66" fmla="*/ 19 w 95"/>
                <a:gd name="T67" fmla="*/ 85 h 94"/>
                <a:gd name="T68" fmla="*/ 29 w 95"/>
                <a:gd name="T69" fmla="*/ 78 h 94"/>
                <a:gd name="T70" fmla="*/ 38 w 95"/>
                <a:gd name="T71" fmla="*/ 82 h 94"/>
                <a:gd name="T72" fmla="*/ 41 w 95"/>
                <a:gd name="T73" fmla="*/ 94 h 94"/>
                <a:gd name="T74" fmla="*/ 54 w 95"/>
                <a:gd name="T75" fmla="*/ 94 h 94"/>
                <a:gd name="T76" fmla="*/ 72 w 95"/>
                <a:gd name="T77" fmla="*/ 43 h 94"/>
                <a:gd name="T78" fmla="*/ 51 w 95"/>
                <a:gd name="T79" fmla="*/ 72 h 94"/>
                <a:gd name="T80" fmla="*/ 22 w 95"/>
                <a:gd name="T81" fmla="*/ 50 h 94"/>
                <a:gd name="T82" fmla="*/ 44 w 95"/>
                <a:gd name="T83" fmla="*/ 22 h 94"/>
                <a:gd name="T84" fmla="*/ 56 w 95"/>
                <a:gd name="T85" fmla="*/ 23 h 94"/>
                <a:gd name="T86" fmla="*/ 56 w 95"/>
                <a:gd name="T87" fmla="*/ 23 h 94"/>
                <a:gd name="T88" fmla="*/ 65 w 95"/>
                <a:gd name="T89" fmla="*/ 29 h 94"/>
                <a:gd name="T90" fmla="*/ 69 w 95"/>
                <a:gd name="T91" fmla="*/ 34 h 94"/>
                <a:gd name="T92" fmla="*/ 72 w 95"/>
                <a:gd name="T93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94">
                  <a:moveTo>
                    <a:pt x="54" y="94"/>
                  </a:moveTo>
                  <a:cubicBezTo>
                    <a:pt x="56" y="81"/>
                    <a:pt x="56" y="81"/>
                    <a:pt x="56" y="81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4" y="94"/>
                    <a:pt x="54" y="94"/>
                    <a:pt x="54" y="94"/>
                  </a:cubicBezTo>
                  <a:close/>
                  <a:moveTo>
                    <a:pt x="72" y="43"/>
                  </a:moveTo>
                  <a:cubicBezTo>
                    <a:pt x="74" y="57"/>
                    <a:pt x="65" y="70"/>
                    <a:pt x="51" y="72"/>
                  </a:cubicBezTo>
                  <a:cubicBezTo>
                    <a:pt x="37" y="74"/>
                    <a:pt x="24" y="64"/>
                    <a:pt x="22" y="50"/>
                  </a:cubicBezTo>
                  <a:cubicBezTo>
                    <a:pt x="21" y="36"/>
                    <a:pt x="30" y="24"/>
                    <a:pt x="44" y="22"/>
                  </a:cubicBezTo>
                  <a:cubicBezTo>
                    <a:pt x="48" y="21"/>
                    <a:pt x="52" y="22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24"/>
                    <a:pt x="63" y="26"/>
                    <a:pt x="65" y="29"/>
                  </a:cubicBezTo>
                  <a:cubicBezTo>
                    <a:pt x="67" y="30"/>
                    <a:pt x="68" y="32"/>
                    <a:pt x="69" y="34"/>
                  </a:cubicBezTo>
                  <a:cubicBezTo>
                    <a:pt x="71" y="37"/>
                    <a:pt x="72" y="40"/>
                    <a:pt x="72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16"/>
            <p:cNvSpPr>
              <a:spLocks noEditPoints="1"/>
            </p:cNvSpPr>
            <p:nvPr/>
          </p:nvSpPr>
          <p:spPr bwMode="auto">
            <a:xfrm>
              <a:off x="4605608" y="3836795"/>
              <a:ext cx="290513" cy="328612"/>
            </a:xfrm>
            <a:custGeom>
              <a:avLst/>
              <a:gdLst>
                <a:gd name="T0" fmla="*/ 15 w 31"/>
                <a:gd name="T1" fmla="*/ 0 h 35"/>
                <a:gd name="T2" fmla="*/ 24 w 31"/>
                <a:gd name="T3" fmla="*/ 8 h 35"/>
                <a:gd name="T4" fmla="*/ 15 w 31"/>
                <a:gd name="T5" fmla="*/ 17 h 35"/>
                <a:gd name="T6" fmla="*/ 7 w 31"/>
                <a:gd name="T7" fmla="*/ 8 h 35"/>
                <a:gd name="T8" fmla="*/ 15 w 31"/>
                <a:gd name="T9" fmla="*/ 0 h 35"/>
                <a:gd name="T10" fmla="*/ 6 w 31"/>
                <a:gd name="T11" fmla="*/ 19 h 35"/>
                <a:gd name="T12" fmla="*/ 10 w 31"/>
                <a:gd name="T13" fmla="*/ 19 h 35"/>
                <a:gd name="T14" fmla="*/ 14 w 31"/>
                <a:gd name="T15" fmla="*/ 24 h 35"/>
                <a:gd name="T16" fmla="*/ 17 w 31"/>
                <a:gd name="T17" fmla="*/ 24 h 35"/>
                <a:gd name="T18" fmla="*/ 21 w 31"/>
                <a:gd name="T19" fmla="*/ 19 h 35"/>
                <a:gd name="T20" fmla="*/ 24 w 31"/>
                <a:gd name="T21" fmla="*/ 19 h 35"/>
                <a:gd name="T22" fmla="*/ 31 w 31"/>
                <a:gd name="T23" fmla="*/ 25 h 35"/>
                <a:gd name="T24" fmla="*/ 31 w 31"/>
                <a:gd name="T25" fmla="*/ 35 h 35"/>
                <a:gd name="T26" fmla="*/ 0 w 31"/>
                <a:gd name="T27" fmla="*/ 35 h 35"/>
                <a:gd name="T28" fmla="*/ 0 w 31"/>
                <a:gd name="T29" fmla="*/ 25 h 35"/>
                <a:gd name="T30" fmla="*/ 6 w 31"/>
                <a:gd name="T3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15" y="0"/>
                  </a:moveTo>
                  <a:cubicBezTo>
                    <a:pt x="20" y="0"/>
                    <a:pt x="24" y="4"/>
                    <a:pt x="24" y="8"/>
                  </a:cubicBezTo>
                  <a:cubicBezTo>
                    <a:pt x="24" y="13"/>
                    <a:pt x="20" y="17"/>
                    <a:pt x="15" y="17"/>
                  </a:cubicBezTo>
                  <a:cubicBezTo>
                    <a:pt x="11" y="17"/>
                    <a:pt x="7" y="13"/>
                    <a:pt x="7" y="8"/>
                  </a:cubicBezTo>
                  <a:cubicBezTo>
                    <a:pt x="7" y="4"/>
                    <a:pt x="11" y="0"/>
                    <a:pt x="15" y="0"/>
                  </a:cubicBez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6"/>
                    <a:pt x="16" y="26"/>
                    <a:pt x="17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1" y="21"/>
                    <a:pt x="31" y="2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6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9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981160" y="1803823"/>
            <a:ext cx="992505" cy="1005205"/>
            <a:chOff x="4305571" y="1566670"/>
            <a:chExt cx="881063" cy="892175"/>
          </a:xfrm>
          <a:solidFill>
            <a:srgbClr val="6AE7FF">
              <a:alpha val="20000"/>
            </a:srgbClr>
          </a:solidFill>
        </p:grpSpPr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305571" y="1566670"/>
              <a:ext cx="881063" cy="892175"/>
            </a:xfrm>
            <a:custGeom>
              <a:avLst/>
              <a:gdLst>
                <a:gd name="T0" fmla="*/ 54 w 94"/>
                <a:gd name="T1" fmla="*/ 95 h 95"/>
                <a:gd name="T2" fmla="*/ 56 w 94"/>
                <a:gd name="T3" fmla="*/ 82 h 95"/>
                <a:gd name="T4" fmla="*/ 65 w 94"/>
                <a:gd name="T5" fmla="*/ 78 h 95"/>
                <a:gd name="T6" fmla="*/ 75 w 94"/>
                <a:gd name="T7" fmla="*/ 86 h 95"/>
                <a:gd name="T8" fmla="*/ 85 w 94"/>
                <a:gd name="T9" fmla="*/ 76 h 95"/>
                <a:gd name="T10" fmla="*/ 78 w 94"/>
                <a:gd name="T11" fmla="*/ 66 h 95"/>
                <a:gd name="T12" fmla="*/ 82 w 94"/>
                <a:gd name="T13" fmla="*/ 56 h 95"/>
                <a:gd name="T14" fmla="*/ 94 w 94"/>
                <a:gd name="T15" fmla="*/ 54 h 95"/>
                <a:gd name="T16" fmla="*/ 94 w 94"/>
                <a:gd name="T17" fmla="*/ 41 h 95"/>
                <a:gd name="T18" fmla="*/ 82 w 94"/>
                <a:gd name="T19" fmla="*/ 38 h 95"/>
                <a:gd name="T20" fmla="*/ 81 w 94"/>
                <a:gd name="T21" fmla="*/ 37 h 95"/>
                <a:gd name="T22" fmla="*/ 81 w 94"/>
                <a:gd name="T23" fmla="*/ 37 h 95"/>
                <a:gd name="T24" fmla="*/ 80 w 94"/>
                <a:gd name="T25" fmla="*/ 34 h 95"/>
                <a:gd name="T26" fmla="*/ 79 w 94"/>
                <a:gd name="T27" fmla="*/ 32 h 95"/>
                <a:gd name="T28" fmla="*/ 79 w 94"/>
                <a:gd name="T29" fmla="*/ 32 h 95"/>
                <a:gd name="T30" fmla="*/ 78 w 94"/>
                <a:gd name="T31" fmla="*/ 29 h 95"/>
                <a:gd name="T32" fmla="*/ 85 w 94"/>
                <a:gd name="T33" fmla="*/ 19 h 95"/>
                <a:gd name="T34" fmla="*/ 75 w 94"/>
                <a:gd name="T35" fmla="*/ 9 h 95"/>
                <a:gd name="T36" fmla="*/ 65 w 94"/>
                <a:gd name="T37" fmla="*/ 16 h 95"/>
                <a:gd name="T38" fmla="*/ 56 w 94"/>
                <a:gd name="T39" fmla="*/ 13 h 95"/>
                <a:gd name="T40" fmla="*/ 54 w 94"/>
                <a:gd name="T41" fmla="*/ 0 h 95"/>
                <a:gd name="T42" fmla="*/ 40 w 94"/>
                <a:gd name="T43" fmla="*/ 0 h 95"/>
                <a:gd name="T44" fmla="*/ 38 w 94"/>
                <a:gd name="T45" fmla="*/ 13 h 95"/>
                <a:gd name="T46" fmla="*/ 29 w 94"/>
                <a:gd name="T47" fmla="*/ 16 h 95"/>
                <a:gd name="T48" fmla="*/ 18 w 94"/>
                <a:gd name="T49" fmla="*/ 9 h 95"/>
                <a:gd name="T50" fmla="*/ 9 w 94"/>
                <a:gd name="T51" fmla="*/ 19 h 95"/>
                <a:gd name="T52" fmla="*/ 16 w 94"/>
                <a:gd name="T53" fmla="*/ 29 h 95"/>
                <a:gd name="T54" fmla="*/ 12 w 94"/>
                <a:gd name="T55" fmla="*/ 38 h 95"/>
                <a:gd name="T56" fmla="*/ 0 w 94"/>
                <a:gd name="T57" fmla="*/ 41 h 95"/>
                <a:gd name="T58" fmla="*/ 0 w 94"/>
                <a:gd name="T59" fmla="*/ 54 h 95"/>
                <a:gd name="T60" fmla="*/ 12 w 94"/>
                <a:gd name="T61" fmla="*/ 56 h 95"/>
                <a:gd name="T62" fmla="*/ 16 w 94"/>
                <a:gd name="T63" fmla="*/ 66 h 95"/>
                <a:gd name="T64" fmla="*/ 9 w 94"/>
                <a:gd name="T65" fmla="*/ 76 h 95"/>
                <a:gd name="T66" fmla="*/ 18 w 94"/>
                <a:gd name="T67" fmla="*/ 86 h 95"/>
                <a:gd name="T68" fmla="*/ 29 w 94"/>
                <a:gd name="T69" fmla="*/ 78 h 95"/>
                <a:gd name="T70" fmla="*/ 38 w 94"/>
                <a:gd name="T71" fmla="*/ 82 h 95"/>
                <a:gd name="T72" fmla="*/ 40 w 94"/>
                <a:gd name="T73" fmla="*/ 95 h 95"/>
                <a:gd name="T74" fmla="*/ 54 w 94"/>
                <a:gd name="T75" fmla="*/ 95 h 95"/>
                <a:gd name="T76" fmla="*/ 72 w 94"/>
                <a:gd name="T77" fmla="*/ 44 h 95"/>
                <a:gd name="T78" fmla="*/ 50 w 94"/>
                <a:gd name="T79" fmla="*/ 72 h 95"/>
                <a:gd name="T80" fmla="*/ 22 w 94"/>
                <a:gd name="T81" fmla="*/ 51 h 95"/>
                <a:gd name="T82" fmla="*/ 44 w 94"/>
                <a:gd name="T83" fmla="*/ 22 h 95"/>
                <a:gd name="T84" fmla="*/ 55 w 94"/>
                <a:gd name="T85" fmla="*/ 24 h 95"/>
                <a:gd name="T86" fmla="*/ 55 w 94"/>
                <a:gd name="T87" fmla="*/ 24 h 95"/>
                <a:gd name="T88" fmla="*/ 65 w 94"/>
                <a:gd name="T89" fmla="*/ 30 h 95"/>
                <a:gd name="T90" fmla="*/ 69 w 94"/>
                <a:gd name="T91" fmla="*/ 35 h 95"/>
                <a:gd name="T92" fmla="*/ 72 w 94"/>
                <a:gd name="T93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95">
                  <a:moveTo>
                    <a:pt x="54" y="95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54" y="95"/>
                    <a:pt x="54" y="95"/>
                    <a:pt x="54" y="95"/>
                  </a:cubicBezTo>
                  <a:close/>
                  <a:moveTo>
                    <a:pt x="72" y="44"/>
                  </a:moveTo>
                  <a:cubicBezTo>
                    <a:pt x="74" y="58"/>
                    <a:pt x="64" y="71"/>
                    <a:pt x="50" y="72"/>
                  </a:cubicBezTo>
                  <a:cubicBezTo>
                    <a:pt x="37" y="74"/>
                    <a:pt x="24" y="65"/>
                    <a:pt x="22" y="51"/>
                  </a:cubicBezTo>
                  <a:cubicBezTo>
                    <a:pt x="20" y="37"/>
                    <a:pt x="30" y="24"/>
                    <a:pt x="44" y="22"/>
                  </a:cubicBezTo>
                  <a:cubicBezTo>
                    <a:pt x="48" y="22"/>
                    <a:pt x="52" y="22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5"/>
                    <a:pt x="62" y="27"/>
                    <a:pt x="65" y="30"/>
                  </a:cubicBezTo>
                  <a:cubicBezTo>
                    <a:pt x="66" y="31"/>
                    <a:pt x="68" y="33"/>
                    <a:pt x="69" y="35"/>
                  </a:cubicBezTo>
                  <a:cubicBezTo>
                    <a:pt x="70" y="38"/>
                    <a:pt x="72" y="41"/>
                    <a:pt x="7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605608" y="1839720"/>
              <a:ext cx="280988" cy="327025"/>
            </a:xfrm>
            <a:custGeom>
              <a:avLst/>
              <a:gdLst>
                <a:gd name="T0" fmla="*/ 15 w 30"/>
                <a:gd name="T1" fmla="*/ 0 h 35"/>
                <a:gd name="T2" fmla="*/ 23 w 30"/>
                <a:gd name="T3" fmla="*/ 8 h 35"/>
                <a:gd name="T4" fmla="*/ 15 w 30"/>
                <a:gd name="T5" fmla="*/ 16 h 35"/>
                <a:gd name="T6" fmla="*/ 7 w 30"/>
                <a:gd name="T7" fmla="*/ 8 h 35"/>
                <a:gd name="T8" fmla="*/ 15 w 30"/>
                <a:gd name="T9" fmla="*/ 0 h 35"/>
                <a:gd name="T10" fmla="*/ 6 w 30"/>
                <a:gd name="T11" fmla="*/ 18 h 35"/>
                <a:gd name="T12" fmla="*/ 10 w 30"/>
                <a:gd name="T13" fmla="*/ 18 h 35"/>
                <a:gd name="T14" fmla="*/ 13 w 30"/>
                <a:gd name="T15" fmla="*/ 24 h 35"/>
                <a:gd name="T16" fmla="*/ 17 w 30"/>
                <a:gd name="T17" fmla="*/ 24 h 35"/>
                <a:gd name="T18" fmla="*/ 20 w 30"/>
                <a:gd name="T19" fmla="*/ 18 h 35"/>
                <a:gd name="T20" fmla="*/ 24 w 30"/>
                <a:gd name="T21" fmla="*/ 18 h 35"/>
                <a:gd name="T22" fmla="*/ 30 w 30"/>
                <a:gd name="T23" fmla="*/ 25 h 35"/>
                <a:gd name="T24" fmla="*/ 30 w 30"/>
                <a:gd name="T25" fmla="*/ 35 h 35"/>
                <a:gd name="T26" fmla="*/ 0 w 30"/>
                <a:gd name="T27" fmla="*/ 35 h 35"/>
                <a:gd name="T28" fmla="*/ 0 w 30"/>
                <a:gd name="T29" fmla="*/ 25 h 35"/>
                <a:gd name="T30" fmla="*/ 6 w 30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0" y="0"/>
                    <a:pt x="23" y="3"/>
                    <a:pt x="23" y="8"/>
                  </a:cubicBezTo>
                  <a:cubicBezTo>
                    <a:pt x="23" y="13"/>
                    <a:pt x="20" y="16"/>
                    <a:pt x="15" y="16"/>
                  </a:cubicBezTo>
                  <a:cubicBezTo>
                    <a:pt x="10" y="16"/>
                    <a:pt x="7" y="13"/>
                    <a:pt x="7" y="8"/>
                  </a:cubicBezTo>
                  <a:cubicBezTo>
                    <a:pt x="7" y="3"/>
                    <a:pt x="10" y="0"/>
                    <a:pt x="15" y="0"/>
                  </a:cubicBezTo>
                  <a:close/>
                  <a:moveTo>
                    <a:pt x="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6"/>
                    <a:pt x="16" y="26"/>
                    <a:pt x="17" y="2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7" y="18"/>
                    <a:pt x="30" y="21"/>
                    <a:pt x="30" y="2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5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664075" y="2844690"/>
            <a:ext cx="1647190" cy="1649095"/>
            <a:chOff x="3381108" y="2279458"/>
            <a:chExt cx="1462088" cy="1463675"/>
          </a:xfrm>
          <a:solidFill>
            <a:srgbClr val="6AE7FF">
              <a:alpha val="50000"/>
            </a:srgbClr>
          </a:solidFill>
        </p:grpSpPr>
        <p:sp>
          <p:nvSpPr>
            <p:cNvPr id="137" name="Freeform 19"/>
            <p:cNvSpPr>
              <a:spLocks noEditPoints="1"/>
            </p:cNvSpPr>
            <p:nvPr/>
          </p:nvSpPr>
          <p:spPr bwMode="auto">
            <a:xfrm>
              <a:off x="3381108" y="2279458"/>
              <a:ext cx="1462088" cy="1463675"/>
            </a:xfrm>
            <a:custGeom>
              <a:avLst/>
              <a:gdLst>
                <a:gd name="T0" fmla="*/ 89 w 156"/>
                <a:gd name="T1" fmla="*/ 156 h 156"/>
                <a:gd name="T2" fmla="*/ 93 w 156"/>
                <a:gd name="T3" fmla="*/ 135 h 156"/>
                <a:gd name="T4" fmla="*/ 108 w 156"/>
                <a:gd name="T5" fmla="*/ 129 h 156"/>
                <a:gd name="T6" fmla="*/ 125 w 156"/>
                <a:gd name="T7" fmla="*/ 141 h 156"/>
                <a:gd name="T8" fmla="*/ 141 w 156"/>
                <a:gd name="T9" fmla="*/ 125 h 156"/>
                <a:gd name="T10" fmla="*/ 129 w 156"/>
                <a:gd name="T11" fmla="*/ 108 h 156"/>
                <a:gd name="T12" fmla="*/ 135 w 156"/>
                <a:gd name="T13" fmla="*/ 93 h 156"/>
                <a:gd name="T14" fmla="*/ 156 w 156"/>
                <a:gd name="T15" fmla="*/ 89 h 156"/>
                <a:gd name="T16" fmla="*/ 156 w 156"/>
                <a:gd name="T17" fmla="*/ 67 h 156"/>
                <a:gd name="T18" fmla="*/ 135 w 156"/>
                <a:gd name="T19" fmla="*/ 63 h 156"/>
                <a:gd name="T20" fmla="*/ 135 w 156"/>
                <a:gd name="T21" fmla="*/ 62 h 156"/>
                <a:gd name="T22" fmla="*/ 135 w 156"/>
                <a:gd name="T23" fmla="*/ 62 h 156"/>
                <a:gd name="T24" fmla="*/ 132 w 156"/>
                <a:gd name="T25" fmla="*/ 56 h 156"/>
                <a:gd name="T26" fmla="*/ 131 w 156"/>
                <a:gd name="T27" fmla="*/ 53 h 156"/>
                <a:gd name="T28" fmla="*/ 131 w 156"/>
                <a:gd name="T29" fmla="*/ 53 h 156"/>
                <a:gd name="T30" fmla="*/ 129 w 156"/>
                <a:gd name="T31" fmla="*/ 48 h 156"/>
                <a:gd name="T32" fmla="*/ 141 w 156"/>
                <a:gd name="T33" fmla="*/ 31 h 156"/>
                <a:gd name="T34" fmla="*/ 125 w 156"/>
                <a:gd name="T35" fmla="*/ 15 h 156"/>
                <a:gd name="T36" fmla="*/ 108 w 156"/>
                <a:gd name="T37" fmla="*/ 27 h 156"/>
                <a:gd name="T38" fmla="*/ 93 w 156"/>
                <a:gd name="T39" fmla="*/ 21 h 156"/>
                <a:gd name="T40" fmla="*/ 89 w 156"/>
                <a:gd name="T41" fmla="*/ 0 h 156"/>
                <a:gd name="T42" fmla="*/ 67 w 156"/>
                <a:gd name="T43" fmla="*/ 0 h 156"/>
                <a:gd name="T44" fmla="*/ 63 w 156"/>
                <a:gd name="T45" fmla="*/ 21 h 156"/>
                <a:gd name="T46" fmla="*/ 48 w 156"/>
                <a:gd name="T47" fmla="*/ 27 h 156"/>
                <a:gd name="T48" fmla="*/ 31 w 156"/>
                <a:gd name="T49" fmla="*/ 15 h 156"/>
                <a:gd name="T50" fmla="*/ 15 w 156"/>
                <a:gd name="T51" fmla="*/ 31 h 156"/>
                <a:gd name="T52" fmla="*/ 27 w 156"/>
                <a:gd name="T53" fmla="*/ 48 h 156"/>
                <a:gd name="T54" fmla="*/ 21 w 156"/>
                <a:gd name="T55" fmla="*/ 63 h 156"/>
                <a:gd name="T56" fmla="*/ 0 w 156"/>
                <a:gd name="T57" fmla="*/ 67 h 156"/>
                <a:gd name="T58" fmla="*/ 0 w 156"/>
                <a:gd name="T59" fmla="*/ 89 h 156"/>
                <a:gd name="T60" fmla="*/ 21 w 156"/>
                <a:gd name="T61" fmla="*/ 93 h 156"/>
                <a:gd name="T62" fmla="*/ 27 w 156"/>
                <a:gd name="T63" fmla="*/ 108 h 156"/>
                <a:gd name="T64" fmla="*/ 15 w 156"/>
                <a:gd name="T65" fmla="*/ 125 h 156"/>
                <a:gd name="T66" fmla="*/ 31 w 156"/>
                <a:gd name="T67" fmla="*/ 141 h 156"/>
                <a:gd name="T68" fmla="*/ 48 w 156"/>
                <a:gd name="T69" fmla="*/ 129 h 156"/>
                <a:gd name="T70" fmla="*/ 63 w 156"/>
                <a:gd name="T71" fmla="*/ 135 h 156"/>
                <a:gd name="T72" fmla="*/ 67 w 156"/>
                <a:gd name="T73" fmla="*/ 156 h 156"/>
                <a:gd name="T74" fmla="*/ 89 w 156"/>
                <a:gd name="T75" fmla="*/ 156 h 156"/>
                <a:gd name="T76" fmla="*/ 119 w 156"/>
                <a:gd name="T77" fmla="*/ 72 h 156"/>
                <a:gd name="T78" fmla="*/ 84 w 156"/>
                <a:gd name="T79" fmla="*/ 119 h 156"/>
                <a:gd name="T80" fmla="*/ 37 w 156"/>
                <a:gd name="T81" fmla="*/ 84 h 156"/>
                <a:gd name="T82" fmla="*/ 72 w 156"/>
                <a:gd name="T83" fmla="*/ 37 h 156"/>
                <a:gd name="T84" fmla="*/ 92 w 156"/>
                <a:gd name="T85" fmla="*/ 39 h 156"/>
                <a:gd name="T86" fmla="*/ 92 w 156"/>
                <a:gd name="T87" fmla="*/ 39 h 156"/>
                <a:gd name="T88" fmla="*/ 107 w 156"/>
                <a:gd name="T89" fmla="*/ 49 h 156"/>
                <a:gd name="T90" fmla="*/ 114 w 156"/>
                <a:gd name="T91" fmla="*/ 57 h 156"/>
                <a:gd name="T92" fmla="*/ 119 w 156"/>
                <a:gd name="T93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56">
                  <a:moveTo>
                    <a:pt x="89" y="156"/>
                  </a:moveTo>
                  <a:cubicBezTo>
                    <a:pt x="93" y="135"/>
                    <a:pt x="93" y="135"/>
                    <a:pt x="93" y="135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89" y="156"/>
                    <a:pt x="89" y="156"/>
                    <a:pt x="89" y="156"/>
                  </a:cubicBezTo>
                  <a:close/>
                  <a:moveTo>
                    <a:pt x="119" y="72"/>
                  </a:moveTo>
                  <a:cubicBezTo>
                    <a:pt x="122" y="95"/>
                    <a:pt x="106" y="116"/>
                    <a:pt x="84" y="119"/>
                  </a:cubicBezTo>
                  <a:cubicBezTo>
                    <a:pt x="61" y="122"/>
                    <a:pt x="40" y="106"/>
                    <a:pt x="37" y="84"/>
                  </a:cubicBezTo>
                  <a:cubicBezTo>
                    <a:pt x="34" y="61"/>
                    <a:pt x="50" y="40"/>
                    <a:pt x="72" y="37"/>
                  </a:cubicBezTo>
                  <a:cubicBezTo>
                    <a:pt x="79" y="36"/>
                    <a:pt x="86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8" y="41"/>
                    <a:pt x="103" y="44"/>
                    <a:pt x="107" y="49"/>
                  </a:cubicBezTo>
                  <a:cubicBezTo>
                    <a:pt x="110" y="51"/>
                    <a:pt x="112" y="54"/>
                    <a:pt x="114" y="57"/>
                  </a:cubicBezTo>
                  <a:cubicBezTo>
                    <a:pt x="117" y="62"/>
                    <a:pt x="119" y="67"/>
                    <a:pt x="119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Freeform 20"/>
            <p:cNvSpPr>
              <a:spLocks noEditPoints="1"/>
            </p:cNvSpPr>
            <p:nvPr/>
          </p:nvSpPr>
          <p:spPr bwMode="auto">
            <a:xfrm>
              <a:off x="3877996" y="2720783"/>
              <a:ext cx="468313" cy="544512"/>
            </a:xfrm>
            <a:custGeom>
              <a:avLst/>
              <a:gdLst>
                <a:gd name="T0" fmla="*/ 25 w 50"/>
                <a:gd name="T1" fmla="*/ 0 h 58"/>
                <a:gd name="T2" fmla="*/ 39 w 50"/>
                <a:gd name="T3" fmla="*/ 14 h 58"/>
                <a:gd name="T4" fmla="*/ 25 w 50"/>
                <a:gd name="T5" fmla="*/ 28 h 58"/>
                <a:gd name="T6" fmla="*/ 11 w 50"/>
                <a:gd name="T7" fmla="*/ 14 h 58"/>
                <a:gd name="T8" fmla="*/ 25 w 50"/>
                <a:gd name="T9" fmla="*/ 0 h 58"/>
                <a:gd name="T10" fmla="*/ 10 w 50"/>
                <a:gd name="T11" fmla="*/ 31 h 58"/>
                <a:gd name="T12" fmla="*/ 16 w 50"/>
                <a:gd name="T13" fmla="*/ 31 h 58"/>
                <a:gd name="T14" fmla="*/ 22 w 50"/>
                <a:gd name="T15" fmla="*/ 40 h 58"/>
                <a:gd name="T16" fmla="*/ 28 w 50"/>
                <a:gd name="T17" fmla="*/ 40 h 58"/>
                <a:gd name="T18" fmla="*/ 34 w 50"/>
                <a:gd name="T19" fmla="*/ 31 h 58"/>
                <a:gd name="T20" fmla="*/ 40 w 50"/>
                <a:gd name="T21" fmla="*/ 31 h 58"/>
                <a:gd name="T22" fmla="*/ 50 w 50"/>
                <a:gd name="T23" fmla="*/ 41 h 58"/>
                <a:gd name="T24" fmla="*/ 50 w 50"/>
                <a:gd name="T25" fmla="*/ 58 h 58"/>
                <a:gd name="T26" fmla="*/ 0 w 50"/>
                <a:gd name="T27" fmla="*/ 58 h 58"/>
                <a:gd name="T28" fmla="*/ 0 w 50"/>
                <a:gd name="T29" fmla="*/ 41 h 58"/>
                <a:gd name="T30" fmla="*/ 10 w 50"/>
                <a:gd name="T31" fmla="*/ 3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8">
                  <a:moveTo>
                    <a:pt x="25" y="0"/>
                  </a:moveTo>
                  <a:cubicBezTo>
                    <a:pt x="33" y="0"/>
                    <a:pt x="39" y="6"/>
                    <a:pt x="39" y="14"/>
                  </a:cubicBezTo>
                  <a:cubicBezTo>
                    <a:pt x="39" y="21"/>
                    <a:pt x="33" y="28"/>
                    <a:pt x="25" y="28"/>
                  </a:cubicBezTo>
                  <a:cubicBezTo>
                    <a:pt x="17" y="28"/>
                    <a:pt x="11" y="21"/>
                    <a:pt x="11" y="14"/>
                  </a:cubicBezTo>
                  <a:cubicBezTo>
                    <a:pt x="11" y="6"/>
                    <a:pt x="17" y="0"/>
                    <a:pt x="25" y="0"/>
                  </a:cubicBezTo>
                  <a:close/>
                  <a:moveTo>
                    <a:pt x="10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3"/>
                    <a:pt x="26" y="43"/>
                    <a:pt x="28" y="4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31"/>
                    <a:pt x="50" y="36"/>
                    <a:pt x="50" y="4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2" y="58"/>
                    <a:pt x="8" y="58"/>
                    <a:pt x="0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6"/>
                    <a:pt x="5" y="31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9" name="任意多边形 138"/>
          <p:cNvSpPr/>
          <p:nvPr/>
        </p:nvSpPr>
        <p:spPr>
          <a:xfrm>
            <a:off x="5883921" y="2040974"/>
            <a:ext cx="3189605" cy="25590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任意多边形 139"/>
          <p:cNvSpPr/>
          <p:nvPr/>
        </p:nvSpPr>
        <p:spPr>
          <a:xfrm>
            <a:off x="5804550" y="6007674"/>
            <a:ext cx="3189605" cy="25590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" name="任意多边形 140"/>
          <p:cNvSpPr/>
          <p:nvPr/>
        </p:nvSpPr>
        <p:spPr>
          <a:xfrm flipH="1">
            <a:off x="1596335" y="4375323"/>
            <a:ext cx="3242945" cy="288290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E8300D-4097-462A-BDAF-0982CD0B28AF}"/>
              </a:ext>
            </a:extLst>
          </p:cNvPr>
          <p:cNvSpPr/>
          <p:nvPr/>
        </p:nvSpPr>
        <p:spPr>
          <a:xfrm>
            <a:off x="5961545" y="4663613"/>
            <a:ext cx="523334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CXFServlet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  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servletclass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org.apache.cxf.transport.servlet.CXFServlet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&lt;/servlet-class&gt;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&lt;load-on-startup&gt;1&lt;/load-on-startup&gt;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CXFServlet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-pattern&gt;/webservice/*&lt;/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9FF11AA-9943-46CD-B351-8D01E06157C6}"/>
              </a:ext>
            </a:extLst>
          </p:cNvPr>
          <p:cNvSpPr/>
          <p:nvPr/>
        </p:nvSpPr>
        <p:spPr>
          <a:xfrm>
            <a:off x="5961545" y="851097"/>
            <a:ext cx="40923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XFireServlet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-pattern&gt;/servlet/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XFireServlet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XFireServlet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-pattern&gt;/services/*&lt;/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678DC1E-EA63-4FB4-8645-D65734DAC387}"/>
              </a:ext>
            </a:extLst>
          </p:cNvPr>
          <p:cNvSpPr/>
          <p:nvPr/>
        </p:nvSpPr>
        <p:spPr>
          <a:xfrm>
            <a:off x="997107" y="1149634"/>
            <a:ext cx="4092366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&lt;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-pattern&gt;/servlet/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&lt;/servlet-mapping&gt;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-pattern&gt;*.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jws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&lt;/servlet-mapping&gt;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-pattern&gt;/service/*&lt;/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&lt;/servlet-mapping&gt;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-pattern&gt;/services/*&lt;/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&lt;/servlet-mapping&gt;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SOAPMonitorService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SOAPMonitor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&lt;/servlet-mapping&gt;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C112D7D-C4B4-4C05-93AF-1D7E9D748392}"/>
              </a:ext>
            </a:extLst>
          </p:cNvPr>
          <p:cNvGrpSpPr/>
          <p:nvPr/>
        </p:nvGrpSpPr>
        <p:grpSpPr>
          <a:xfrm>
            <a:off x="6336551" y="3172984"/>
            <a:ext cx="1003300" cy="992505"/>
            <a:chOff x="4305571" y="3574858"/>
            <a:chExt cx="890588" cy="881062"/>
          </a:xfrm>
          <a:solidFill>
            <a:srgbClr val="6AE7FF">
              <a:alpha val="20000"/>
            </a:srgbClr>
          </a:solidFill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67B7794-BC61-460A-A5A6-424D30312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571" y="3574858"/>
              <a:ext cx="890588" cy="881062"/>
            </a:xfrm>
            <a:custGeom>
              <a:avLst/>
              <a:gdLst>
                <a:gd name="T0" fmla="*/ 54 w 95"/>
                <a:gd name="T1" fmla="*/ 94 h 94"/>
                <a:gd name="T2" fmla="*/ 56 w 95"/>
                <a:gd name="T3" fmla="*/ 81 h 94"/>
                <a:gd name="T4" fmla="*/ 66 w 95"/>
                <a:gd name="T5" fmla="*/ 78 h 94"/>
                <a:gd name="T6" fmla="*/ 76 w 95"/>
                <a:gd name="T7" fmla="*/ 85 h 94"/>
                <a:gd name="T8" fmla="*/ 86 w 95"/>
                <a:gd name="T9" fmla="*/ 75 h 94"/>
                <a:gd name="T10" fmla="*/ 78 w 95"/>
                <a:gd name="T11" fmla="*/ 65 h 94"/>
                <a:gd name="T12" fmla="*/ 82 w 95"/>
                <a:gd name="T13" fmla="*/ 56 h 94"/>
                <a:gd name="T14" fmla="*/ 95 w 95"/>
                <a:gd name="T15" fmla="*/ 54 h 94"/>
                <a:gd name="T16" fmla="*/ 95 w 95"/>
                <a:gd name="T17" fmla="*/ 40 h 94"/>
                <a:gd name="T18" fmla="*/ 82 w 95"/>
                <a:gd name="T19" fmla="*/ 38 h 94"/>
                <a:gd name="T20" fmla="*/ 82 w 95"/>
                <a:gd name="T21" fmla="*/ 37 h 94"/>
                <a:gd name="T22" fmla="*/ 82 w 95"/>
                <a:gd name="T23" fmla="*/ 37 h 94"/>
                <a:gd name="T24" fmla="*/ 80 w 95"/>
                <a:gd name="T25" fmla="*/ 33 h 94"/>
                <a:gd name="T26" fmla="*/ 80 w 95"/>
                <a:gd name="T27" fmla="*/ 31 h 94"/>
                <a:gd name="T28" fmla="*/ 80 w 95"/>
                <a:gd name="T29" fmla="*/ 31 h 94"/>
                <a:gd name="T30" fmla="*/ 78 w 95"/>
                <a:gd name="T31" fmla="*/ 29 h 94"/>
                <a:gd name="T32" fmla="*/ 86 w 95"/>
                <a:gd name="T33" fmla="*/ 18 h 94"/>
                <a:gd name="T34" fmla="*/ 76 w 95"/>
                <a:gd name="T35" fmla="*/ 9 h 94"/>
                <a:gd name="T36" fmla="*/ 66 w 95"/>
                <a:gd name="T37" fmla="*/ 16 h 94"/>
                <a:gd name="T38" fmla="*/ 56 w 95"/>
                <a:gd name="T39" fmla="*/ 12 h 94"/>
                <a:gd name="T40" fmla="*/ 54 w 95"/>
                <a:gd name="T41" fmla="*/ 0 h 94"/>
                <a:gd name="T42" fmla="*/ 41 w 95"/>
                <a:gd name="T43" fmla="*/ 0 h 94"/>
                <a:gd name="T44" fmla="*/ 38 w 95"/>
                <a:gd name="T45" fmla="*/ 12 h 94"/>
                <a:gd name="T46" fmla="*/ 29 w 95"/>
                <a:gd name="T47" fmla="*/ 16 h 94"/>
                <a:gd name="T48" fmla="*/ 19 w 95"/>
                <a:gd name="T49" fmla="*/ 9 h 94"/>
                <a:gd name="T50" fmla="*/ 9 w 95"/>
                <a:gd name="T51" fmla="*/ 18 h 94"/>
                <a:gd name="T52" fmla="*/ 17 w 95"/>
                <a:gd name="T53" fmla="*/ 29 h 94"/>
                <a:gd name="T54" fmla="*/ 13 w 95"/>
                <a:gd name="T55" fmla="*/ 38 h 94"/>
                <a:gd name="T56" fmla="*/ 0 w 95"/>
                <a:gd name="T57" fmla="*/ 40 h 94"/>
                <a:gd name="T58" fmla="*/ 0 w 95"/>
                <a:gd name="T59" fmla="*/ 54 h 94"/>
                <a:gd name="T60" fmla="*/ 13 w 95"/>
                <a:gd name="T61" fmla="*/ 56 h 94"/>
                <a:gd name="T62" fmla="*/ 16 w 95"/>
                <a:gd name="T63" fmla="*/ 65 h 94"/>
                <a:gd name="T64" fmla="*/ 9 w 95"/>
                <a:gd name="T65" fmla="*/ 75 h 94"/>
                <a:gd name="T66" fmla="*/ 19 w 95"/>
                <a:gd name="T67" fmla="*/ 85 h 94"/>
                <a:gd name="T68" fmla="*/ 29 w 95"/>
                <a:gd name="T69" fmla="*/ 78 h 94"/>
                <a:gd name="T70" fmla="*/ 38 w 95"/>
                <a:gd name="T71" fmla="*/ 82 h 94"/>
                <a:gd name="T72" fmla="*/ 41 w 95"/>
                <a:gd name="T73" fmla="*/ 94 h 94"/>
                <a:gd name="T74" fmla="*/ 54 w 95"/>
                <a:gd name="T75" fmla="*/ 94 h 94"/>
                <a:gd name="T76" fmla="*/ 72 w 95"/>
                <a:gd name="T77" fmla="*/ 43 h 94"/>
                <a:gd name="T78" fmla="*/ 51 w 95"/>
                <a:gd name="T79" fmla="*/ 72 h 94"/>
                <a:gd name="T80" fmla="*/ 22 w 95"/>
                <a:gd name="T81" fmla="*/ 50 h 94"/>
                <a:gd name="T82" fmla="*/ 44 w 95"/>
                <a:gd name="T83" fmla="*/ 22 h 94"/>
                <a:gd name="T84" fmla="*/ 56 w 95"/>
                <a:gd name="T85" fmla="*/ 23 h 94"/>
                <a:gd name="T86" fmla="*/ 56 w 95"/>
                <a:gd name="T87" fmla="*/ 23 h 94"/>
                <a:gd name="T88" fmla="*/ 65 w 95"/>
                <a:gd name="T89" fmla="*/ 29 h 94"/>
                <a:gd name="T90" fmla="*/ 69 w 95"/>
                <a:gd name="T91" fmla="*/ 34 h 94"/>
                <a:gd name="T92" fmla="*/ 72 w 95"/>
                <a:gd name="T93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94">
                  <a:moveTo>
                    <a:pt x="54" y="94"/>
                  </a:moveTo>
                  <a:cubicBezTo>
                    <a:pt x="56" y="81"/>
                    <a:pt x="56" y="81"/>
                    <a:pt x="56" y="81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4" y="94"/>
                    <a:pt x="54" y="94"/>
                    <a:pt x="54" y="94"/>
                  </a:cubicBezTo>
                  <a:close/>
                  <a:moveTo>
                    <a:pt x="72" y="43"/>
                  </a:moveTo>
                  <a:cubicBezTo>
                    <a:pt x="74" y="57"/>
                    <a:pt x="65" y="70"/>
                    <a:pt x="51" y="72"/>
                  </a:cubicBezTo>
                  <a:cubicBezTo>
                    <a:pt x="37" y="74"/>
                    <a:pt x="24" y="64"/>
                    <a:pt x="22" y="50"/>
                  </a:cubicBezTo>
                  <a:cubicBezTo>
                    <a:pt x="21" y="36"/>
                    <a:pt x="30" y="24"/>
                    <a:pt x="44" y="22"/>
                  </a:cubicBezTo>
                  <a:cubicBezTo>
                    <a:pt x="48" y="21"/>
                    <a:pt x="52" y="22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24"/>
                    <a:pt x="63" y="26"/>
                    <a:pt x="65" y="29"/>
                  </a:cubicBezTo>
                  <a:cubicBezTo>
                    <a:pt x="67" y="30"/>
                    <a:pt x="68" y="32"/>
                    <a:pt x="69" y="34"/>
                  </a:cubicBezTo>
                  <a:cubicBezTo>
                    <a:pt x="71" y="37"/>
                    <a:pt x="72" y="40"/>
                    <a:pt x="72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97FE4BB2-5124-4ED0-A828-B73ABA006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08" y="3836795"/>
              <a:ext cx="290513" cy="328612"/>
            </a:xfrm>
            <a:custGeom>
              <a:avLst/>
              <a:gdLst>
                <a:gd name="T0" fmla="*/ 15 w 31"/>
                <a:gd name="T1" fmla="*/ 0 h 35"/>
                <a:gd name="T2" fmla="*/ 24 w 31"/>
                <a:gd name="T3" fmla="*/ 8 h 35"/>
                <a:gd name="T4" fmla="*/ 15 w 31"/>
                <a:gd name="T5" fmla="*/ 17 h 35"/>
                <a:gd name="T6" fmla="*/ 7 w 31"/>
                <a:gd name="T7" fmla="*/ 8 h 35"/>
                <a:gd name="T8" fmla="*/ 15 w 31"/>
                <a:gd name="T9" fmla="*/ 0 h 35"/>
                <a:gd name="T10" fmla="*/ 6 w 31"/>
                <a:gd name="T11" fmla="*/ 19 h 35"/>
                <a:gd name="T12" fmla="*/ 10 w 31"/>
                <a:gd name="T13" fmla="*/ 19 h 35"/>
                <a:gd name="T14" fmla="*/ 14 w 31"/>
                <a:gd name="T15" fmla="*/ 24 h 35"/>
                <a:gd name="T16" fmla="*/ 17 w 31"/>
                <a:gd name="T17" fmla="*/ 24 h 35"/>
                <a:gd name="T18" fmla="*/ 21 w 31"/>
                <a:gd name="T19" fmla="*/ 19 h 35"/>
                <a:gd name="T20" fmla="*/ 24 w 31"/>
                <a:gd name="T21" fmla="*/ 19 h 35"/>
                <a:gd name="T22" fmla="*/ 31 w 31"/>
                <a:gd name="T23" fmla="*/ 25 h 35"/>
                <a:gd name="T24" fmla="*/ 31 w 31"/>
                <a:gd name="T25" fmla="*/ 35 h 35"/>
                <a:gd name="T26" fmla="*/ 0 w 31"/>
                <a:gd name="T27" fmla="*/ 35 h 35"/>
                <a:gd name="T28" fmla="*/ 0 w 31"/>
                <a:gd name="T29" fmla="*/ 25 h 35"/>
                <a:gd name="T30" fmla="*/ 6 w 31"/>
                <a:gd name="T3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15" y="0"/>
                  </a:moveTo>
                  <a:cubicBezTo>
                    <a:pt x="20" y="0"/>
                    <a:pt x="24" y="4"/>
                    <a:pt x="24" y="8"/>
                  </a:cubicBezTo>
                  <a:cubicBezTo>
                    <a:pt x="24" y="13"/>
                    <a:pt x="20" y="17"/>
                    <a:pt x="15" y="17"/>
                  </a:cubicBezTo>
                  <a:cubicBezTo>
                    <a:pt x="11" y="17"/>
                    <a:pt x="7" y="13"/>
                    <a:pt x="7" y="8"/>
                  </a:cubicBezTo>
                  <a:cubicBezTo>
                    <a:pt x="7" y="4"/>
                    <a:pt x="11" y="0"/>
                    <a:pt x="15" y="0"/>
                  </a:cubicBez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6"/>
                    <a:pt x="16" y="26"/>
                    <a:pt x="17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1" y="21"/>
                    <a:pt x="31" y="2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6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9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任意多边形 138">
            <a:extLst>
              <a:ext uri="{FF2B5EF4-FFF2-40B4-BE49-F238E27FC236}">
                <a16:creationId xmlns:a16="http://schemas.microsoft.com/office/drawing/2014/main" id="{1202D050-7E5D-45C3-81E1-E3F6B9935582}"/>
              </a:ext>
            </a:extLst>
          </p:cNvPr>
          <p:cNvSpPr/>
          <p:nvPr/>
        </p:nvSpPr>
        <p:spPr>
          <a:xfrm>
            <a:off x="7094138" y="4179752"/>
            <a:ext cx="3189605" cy="25590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CDEBC2-058B-4372-9D89-380C422D1174}"/>
              </a:ext>
            </a:extLst>
          </p:cNvPr>
          <p:cNvSpPr/>
          <p:nvPr/>
        </p:nvSpPr>
        <p:spPr>
          <a:xfrm>
            <a:off x="7399353" y="2614258"/>
            <a:ext cx="409236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&lt;servlet-class&gt;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 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org.apache.axis.transport.http.AxisServlet</a:t>
            </a:r>
            <a:endParaRPr lang="en-US" altLang="zh-CN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&lt;/servlet-class&gt;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AxisServlet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-pattern&gt;/services/*&lt;/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FE43E7-F4C5-43D5-8F0D-CDFC2276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53" y="4700274"/>
            <a:ext cx="1003300" cy="317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9F170D-8A5F-4DF4-8090-58F84810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345" y="2340630"/>
            <a:ext cx="931343" cy="323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ED7C55-0A15-48E7-87F2-CA725B0D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537" y="4472744"/>
            <a:ext cx="920794" cy="3257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898710-0A1A-4816-8F7B-A6F752A4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183" y="6306467"/>
            <a:ext cx="1395335" cy="3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3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39" grpId="0" animBg="1"/>
      <p:bldP spid="140" grpId="0" animBg="1"/>
      <p:bldP spid="14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WEBSERVICE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37C8DF-E165-4860-A6E8-D06C2FF17590}"/>
              </a:ext>
            </a:extLst>
          </p:cNvPr>
          <p:cNvCxnSpPr/>
          <p:nvPr/>
        </p:nvCxnSpPr>
        <p:spPr>
          <a:xfrm>
            <a:off x="5983288" y="1992948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34">
            <a:extLst>
              <a:ext uri="{FF2B5EF4-FFF2-40B4-BE49-F238E27FC236}">
                <a16:creationId xmlns:a16="http://schemas.microsoft.com/office/drawing/2014/main" id="{B3147F6B-5908-474F-9453-E7561FBF8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8" y="2083753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Jws</a:t>
            </a:r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文件审计</a:t>
            </a:r>
          </a:p>
        </p:txBody>
      </p:sp>
      <p:sp>
        <p:nvSpPr>
          <p:cNvPr id="16" name="矩形 36">
            <a:extLst>
              <a:ext uri="{FF2B5EF4-FFF2-40B4-BE49-F238E27FC236}">
                <a16:creationId xmlns:a16="http://schemas.microsoft.com/office/drawing/2014/main" id="{60C5A975-FD2E-4079-B373-EEE9A93CD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3467735"/>
            <a:ext cx="4984750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在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目录全局查找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jws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结尾的文件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根据对应的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访问目录通过浏览器进行访问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对其相应的接口进行审计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矩形 37">
            <a:extLst>
              <a:ext uri="{FF2B5EF4-FFF2-40B4-BE49-F238E27FC236}">
                <a16:creationId xmlns:a16="http://schemas.microsoft.com/office/drawing/2014/main" id="{20A02E6E-ABB5-4776-97F7-2D709247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2452370"/>
            <a:ext cx="505015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通常而言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jws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文件也是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axis2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发布的一种表现形式，然后更多的被审计人员忽略</a:t>
            </a:r>
            <a:endParaRPr lang="zh-CN" altLang="en-US" sz="1200" dirty="0">
              <a:solidFill>
                <a:srgbClr val="01C3E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0B18804-BFE9-4DAC-A9EA-0D0A907A51CF}"/>
              </a:ext>
            </a:extLst>
          </p:cNvPr>
          <p:cNvCxnSpPr/>
          <p:nvPr/>
        </p:nvCxnSpPr>
        <p:spPr>
          <a:xfrm>
            <a:off x="6243638" y="3253423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AEEDAB6-B0A3-4D4F-8D75-F80F41FE0B3B}"/>
              </a:ext>
            </a:extLst>
          </p:cNvPr>
          <p:cNvSpPr/>
          <p:nvPr/>
        </p:nvSpPr>
        <p:spPr>
          <a:xfrm>
            <a:off x="5795010" y="3064193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EC9BC11-7155-49E7-AACF-6262CCFA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458" y="1087779"/>
            <a:ext cx="4200367" cy="22148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943422C-48BA-40FE-960D-8A7BB559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57" y="3429000"/>
            <a:ext cx="4182567" cy="31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90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5" grpId="0"/>
      <p:bldP spid="16" grpId="0"/>
      <p:bldP spid="17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WEBSERVICE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1E709AB-A5F3-40A8-A676-50D11C4C8C72}"/>
              </a:ext>
            </a:extLst>
          </p:cNvPr>
          <p:cNvCxnSpPr/>
          <p:nvPr/>
        </p:nvCxnSpPr>
        <p:spPr>
          <a:xfrm>
            <a:off x="5983288" y="1992948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34">
            <a:extLst>
              <a:ext uri="{FF2B5EF4-FFF2-40B4-BE49-F238E27FC236}">
                <a16:creationId xmlns:a16="http://schemas.microsoft.com/office/drawing/2014/main" id="{25E83149-943D-4F48-8629-D67DA10D2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8" y="2083753"/>
            <a:ext cx="2389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SOAPMonitor</a:t>
            </a:r>
            <a:endParaRPr lang="zh-CN" altLang="en-US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36">
            <a:extLst>
              <a:ext uri="{FF2B5EF4-FFF2-40B4-BE49-F238E27FC236}">
                <a16:creationId xmlns:a16="http://schemas.microsoft.com/office/drawing/2014/main" id="{E888C30D-C338-48B1-AC75-46BE25C7D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3467735"/>
            <a:ext cx="4984750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访问根路径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SOAPMonitor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,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右键源码就可以看到一个配置项内容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远程调试时候开放默认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5001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端口进行对象传输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寻找对应的执行链构造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payload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进行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rec</a:t>
            </a:r>
          </a:p>
        </p:txBody>
      </p:sp>
      <p:sp>
        <p:nvSpPr>
          <p:cNvPr id="25" name="矩形 37">
            <a:extLst>
              <a:ext uri="{FF2B5EF4-FFF2-40B4-BE49-F238E27FC236}">
                <a16:creationId xmlns:a16="http://schemas.microsoft.com/office/drawing/2014/main" id="{B123017A-F860-4DC1-B655-5C8837AB9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2452370"/>
            <a:ext cx="505015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用来进行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webservice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管理发布，调试等等，这里面存在一个反序列化的问题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AE783D0-443B-4671-ACCD-E527216116DC}"/>
              </a:ext>
            </a:extLst>
          </p:cNvPr>
          <p:cNvCxnSpPr/>
          <p:nvPr/>
        </p:nvCxnSpPr>
        <p:spPr>
          <a:xfrm>
            <a:off x="6243638" y="3253423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146A5659-E8F3-447E-83EA-B71481189972}"/>
              </a:ext>
            </a:extLst>
          </p:cNvPr>
          <p:cNvSpPr/>
          <p:nvPr/>
        </p:nvSpPr>
        <p:spPr>
          <a:xfrm>
            <a:off x="5795010" y="3064193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76F84BE-ED4F-4DE8-8A3C-E0832EC8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35" y="978201"/>
            <a:ext cx="4209287" cy="221110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F856A4E-AF41-4DD1-A5CB-20105F9E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35" y="3253105"/>
            <a:ext cx="4209283" cy="33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1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3" grpId="0"/>
      <p:bldP spid="24" grpId="0"/>
      <p:bldP spid="25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WEBSERVICE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317B32B-EE2C-44A6-B314-89B0A2BC9EFB}"/>
              </a:ext>
            </a:extLst>
          </p:cNvPr>
          <p:cNvCxnSpPr>
            <a:cxnSpLocks/>
          </p:cNvCxnSpPr>
          <p:nvPr/>
        </p:nvCxnSpPr>
        <p:spPr>
          <a:xfrm>
            <a:off x="5983288" y="881440"/>
            <a:ext cx="634" cy="5536138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4">
            <a:extLst>
              <a:ext uri="{FF2B5EF4-FFF2-40B4-BE49-F238E27FC236}">
                <a16:creationId xmlns:a16="http://schemas.microsoft.com/office/drawing/2014/main" id="{7B855277-E250-4483-AEE1-570689A3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8" y="2083753"/>
            <a:ext cx="2389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Axis2</a:t>
            </a:r>
            <a:endParaRPr lang="zh-CN" altLang="en-US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D741BBBF-E396-49F4-9AE5-288AD7FCE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4" y="3467735"/>
            <a:ext cx="5257349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访问对应的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webservice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路径，比如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/services/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或者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/servlet/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AxisServlet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对所有接口对应的类进行审计，通常默认情况下都是一一对应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低版本构造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xxe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payload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可以进行漏洞测试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矩形 37">
            <a:extLst>
              <a:ext uri="{FF2B5EF4-FFF2-40B4-BE49-F238E27FC236}">
                <a16:creationId xmlns:a16="http://schemas.microsoft.com/office/drawing/2014/main" id="{64F269B8-57A4-4100-A0F4-8FF5C4BC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2452370"/>
            <a:ext cx="505015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对于整个项目通过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axis2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或者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axis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发布的服务，从统计经验上来讲，未授权大面积存在，而且低版本的从全局上就存在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xml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实体注入漏洞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D619DF2-3AED-4480-AC44-25370A93D4CE}"/>
              </a:ext>
            </a:extLst>
          </p:cNvPr>
          <p:cNvCxnSpPr/>
          <p:nvPr/>
        </p:nvCxnSpPr>
        <p:spPr>
          <a:xfrm>
            <a:off x="6243638" y="3253423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C2583AAD-1CFB-4BCA-9D14-3F94050A8F9C}"/>
              </a:ext>
            </a:extLst>
          </p:cNvPr>
          <p:cNvSpPr/>
          <p:nvPr/>
        </p:nvSpPr>
        <p:spPr>
          <a:xfrm>
            <a:off x="5795010" y="3064193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733A64-D9B9-4754-9D48-31C03548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47" y="948712"/>
            <a:ext cx="4209270" cy="30073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52BA55-857D-446E-9852-91F6BC47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302" y="4023300"/>
            <a:ext cx="4707847" cy="22946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112DAD-571D-4E3F-A266-20D736E65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635838"/>
            <a:ext cx="5422084" cy="16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0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/>
      <p:bldP spid="8" grpId="0"/>
      <p:bldP spid="9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WEBSERVICE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B35250D-DF12-4B25-B0B5-B1E3587ADFD0}"/>
              </a:ext>
            </a:extLst>
          </p:cNvPr>
          <p:cNvCxnSpPr>
            <a:cxnSpLocks/>
          </p:cNvCxnSpPr>
          <p:nvPr/>
        </p:nvCxnSpPr>
        <p:spPr>
          <a:xfrm>
            <a:off x="5983288" y="1166070"/>
            <a:ext cx="0" cy="4440028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4">
            <a:extLst>
              <a:ext uri="{FF2B5EF4-FFF2-40B4-BE49-F238E27FC236}">
                <a16:creationId xmlns:a16="http://schemas.microsoft.com/office/drawing/2014/main" id="{FB0FE64D-2670-47A1-8A5B-C76A6E1B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8" y="2083753"/>
            <a:ext cx="2389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Xfire</a:t>
            </a:r>
            <a:endParaRPr lang="zh-CN" altLang="en-US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7CDB2C86-AF56-41D3-9133-6125880B3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3467735"/>
            <a:ext cx="4984750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访问根路径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/services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，暴露对应的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webservices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</a:t>
            </a:r>
            <a:r>
              <a:rPr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构造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payload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全局造成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xml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实体注入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矩形 37">
            <a:extLst>
              <a:ext uri="{FF2B5EF4-FFF2-40B4-BE49-F238E27FC236}">
                <a16:creationId xmlns:a16="http://schemas.microsoft.com/office/drawing/2014/main" id="{63071CE6-A8E4-4B1B-8B79-D97B2562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955" y="2452370"/>
            <a:ext cx="505015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发布容器，已经停止维护，截至到最后一个版本，在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webservice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上还是存在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xml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实体注入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2E4C262-ECD1-4FFF-8243-9DC77FF7250B}"/>
              </a:ext>
            </a:extLst>
          </p:cNvPr>
          <p:cNvCxnSpPr/>
          <p:nvPr/>
        </p:nvCxnSpPr>
        <p:spPr>
          <a:xfrm>
            <a:off x="6243638" y="3253423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9F8A44DD-91AC-4231-9BFC-7B652CEF322C}"/>
              </a:ext>
            </a:extLst>
          </p:cNvPr>
          <p:cNvSpPr/>
          <p:nvPr/>
        </p:nvSpPr>
        <p:spPr>
          <a:xfrm>
            <a:off x="5795010" y="3064193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BFA417-2805-4272-B8DD-646279EE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3" y="1710843"/>
            <a:ext cx="5143857" cy="30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00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/>
      <p:bldP spid="8" grpId="0"/>
      <p:bldP spid="9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DWR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E23B8E-3CAD-4F45-896E-73F8E149E1F1}"/>
              </a:ext>
            </a:extLst>
          </p:cNvPr>
          <p:cNvGrpSpPr/>
          <p:nvPr/>
        </p:nvGrpSpPr>
        <p:grpSpPr>
          <a:xfrm>
            <a:off x="4664075" y="2844690"/>
            <a:ext cx="1647190" cy="1649095"/>
            <a:chOff x="3381108" y="2279458"/>
            <a:chExt cx="1462088" cy="1463675"/>
          </a:xfrm>
          <a:solidFill>
            <a:srgbClr val="6AE7FF">
              <a:alpha val="50000"/>
            </a:srgbClr>
          </a:solidFill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B980FD7-00BD-4BCC-BECA-AA437C3BD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108" y="2279458"/>
              <a:ext cx="1462088" cy="1463675"/>
            </a:xfrm>
            <a:custGeom>
              <a:avLst/>
              <a:gdLst>
                <a:gd name="T0" fmla="*/ 89 w 156"/>
                <a:gd name="T1" fmla="*/ 156 h 156"/>
                <a:gd name="T2" fmla="*/ 93 w 156"/>
                <a:gd name="T3" fmla="*/ 135 h 156"/>
                <a:gd name="T4" fmla="*/ 108 w 156"/>
                <a:gd name="T5" fmla="*/ 129 h 156"/>
                <a:gd name="T6" fmla="*/ 125 w 156"/>
                <a:gd name="T7" fmla="*/ 141 h 156"/>
                <a:gd name="T8" fmla="*/ 141 w 156"/>
                <a:gd name="T9" fmla="*/ 125 h 156"/>
                <a:gd name="T10" fmla="*/ 129 w 156"/>
                <a:gd name="T11" fmla="*/ 108 h 156"/>
                <a:gd name="T12" fmla="*/ 135 w 156"/>
                <a:gd name="T13" fmla="*/ 93 h 156"/>
                <a:gd name="T14" fmla="*/ 156 w 156"/>
                <a:gd name="T15" fmla="*/ 89 h 156"/>
                <a:gd name="T16" fmla="*/ 156 w 156"/>
                <a:gd name="T17" fmla="*/ 67 h 156"/>
                <a:gd name="T18" fmla="*/ 135 w 156"/>
                <a:gd name="T19" fmla="*/ 63 h 156"/>
                <a:gd name="T20" fmla="*/ 135 w 156"/>
                <a:gd name="T21" fmla="*/ 62 h 156"/>
                <a:gd name="T22" fmla="*/ 135 w 156"/>
                <a:gd name="T23" fmla="*/ 62 h 156"/>
                <a:gd name="T24" fmla="*/ 132 w 156"/>
                <a:gd name="T25" fmla="*/ 56 h 156"/>
                <a:gd name="T26" fmla="*/ 131 w 156"/>
                <a:gd name="T27" fmla="*/ 53 h 156"/>
                <a:gd name="T28" fmla="*/ 131 w 156"/>
                <a:gd name="T29" fmla="*/ 53 h 156"/>
                <a:gd name="T30" fmla="*/ 129 w 156"/>
                <a:gd name="T31" fmla="*/ 48 h 156"/>
                <a:gd name="T32" fmla="*/ 141 w 156"/>
                <a:gd name="T33" fmla="*/ 31 h 156"/>
                <a:gd name="T34" fmla="*/ 125 w 156"/>
                <a:gd name="T35" fmla="*/ 15 h 156"/>
                <a:gd name="T36" fmla="*/ 108 w 156"/>
                <a:gd name="T37" fmla="*/ 27 h 156"/>
                <a:gd name="T38" fmla="*/ 93 w 156"/>
                <a:gd name="T39" fmla="*/ 21 h 156"/>
                <a:gd name="T40" fmla="*/ 89 w 156"/>
                <a:gd name="T41" fmla="*/ 0 h 156"/>
                <a:gd name="T42" fmla="*/ 67 w 156"/>
                <a:gd name="T43" fmla="*/ 0 h 156"/>
                <a:gd name="T44" fmla="*/ 63 w 156"/>
                <a:gd name="T45" fmla="*/ 21 h 156"/>
                <a:gd name="T46" fmla="*/ 48 w 156"/>
                <a:gd name="T47" fmla="*/ 27 h 156"/>
                <a:gd name="T48" fmla="*/ 31 w 156"/>
                <a:gd name="T49" fmla="*/ 15 h 156"/>
                <a:gd name="T50" fmla="*/ 15 w 156"/>
                <a:gd name="T51" fmla="*/ 31 h 156"/>
                <a:gd name="T52" fmla="*/ 27 w 156"/>
                <a:gd name="T53" fmla="*/ 48 h 156"/>
                <a:gd name="T54" fmla="*/ 21 w 156"/>
                <a:gd name="T55" fmla="*/ 63 h 156"/>
                <a:gd name="T56" fmla="*/ 0 w 156"/>
                <a:gd name="T57" fmla="*/ 67 h 156"/>
                <a:gd name="T58" fmla="*/ 0 w 156"/>
                <a:gd name="T59" fmla="*/ 89 h 156"/>
                <a:gd name="T60" fmla="*/ 21 w 156"/>
                <a:gd name="T61" fmla="*/ 93 h 156"/>
                <a:gd name="T62" fmla="*/ 27 w 156"/>
                <a:gd name="T63" fmla="*/ 108 h 156"/>
                <a:gd name="T64" fmla="*/ 15 w 156"/>
                <a:gd name="T65" fmla="*/ 125 h 156"/>
                <a:gd name="T66" fmla="*/ 31 w 156"/>
                <a:gd name="T67" fmla="*/ 141 h 156"/>
                <a:gd name="T68" fmla="*/ 48 w 156"/>
                <a:gd name="T69" fmla="*/ 129 h 156"/>
                <a:gd name="T70" fmla="*/ 63 w 156"/>
                <a:gd name="T71" fmla="*/ 135 h 156"/>
                <a:gd name="T72" fmla="*/ 67 w 156"/>
                <a:gd name="T73" fmla="*/ 156 h 156"/>
                <a:gd name="T74" fmla="*/ 89 w 156"/>
                <a:gd name="T75" fmla="*/ 156 h 156"/>
                <a:gd name="T76" fmla="*/ 119 w 156"/>
                <a:gd name="T77" fmla="*/ 72 h 156"/>
                <a:gd name="T78" fmla="*/ 84 w 156"/>
                <a:gd name="T79" fmla="*/ 119 h 156"/>
                <a:gd name="T80" fmla="*/ 37 w 156"/>
                <a:gd name="T81" fmla="*/ 84 h 156"/>
                <a:gd name="T82" fmla="*/ 72 w 156"/>
                <a:gd name="T83" fmla="*/ 37 h 156"/>
                <a:gd name="T84" fmla="*/ 92 w 156"/>
                <a:gd name="T85" fmla="*/ 39 h 156"/>
                <a:gd name="T86" fmla="*/ 92 w 156"/>
                <a:gd name="T87" fmla="*/ 39 h 156"/>
                <a:gd name="T88" fmla="*/ 107 w 156"/>
                <a:gd name="T89" fmla="*/ 49 h 156"/>
                <a:gd name="T90" fmla="*/ 114 w 156"/>
                <a:gd name="T91" fmla="*/ 57 h 156"/>
                <a:gd name="T92" fmla="*/ 119 w 156"/>
                <a:gd name="T93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56">
                  <a:moveTo>
                    <a:pt x="89" y="156"/>
                  </a:moveTo>
                  <a:cubicBezTo>
                    <a:pt x="93" y="135"/>
                    <a:pt x="93" y="135"/>
                    <a:pt x="93" y="135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89" y="156"/>
                    <a:pt x="89" y="156"/>
                    <a:pt x="89" y="156"/>
                  </a:cubicBezTo>
                  <a:close/>
                  <a:moveTo>
                    <a:pt x="119" y="72"/>
                  </a:moveTo>
                  <a:cubicBezTo>
                    <a:pt x="122" y="95"/>
                    <a:pt x="106" y="116"/>
                    <a:pt x="84" y="119"/>
                  </a:cubicBezTo>
                  <a:cubicBezTo>
                    <a:pt x="61" y="122"/>
                    <a:pt x="40" y="106"/>
                    <a:pt x="37" y="84"/>
                  </a:cubicBezTo>
                  <a:cubicBezTo>
                    <a:pt x="34" y="61"/>
                    <a:pt x="50" y="40"/>
                    <a:pt x="72" y="37"/>
                  </a:cubicBezTo>
                  <a:cubicBezTo>
                    <a:pt x="79" y="36"/>
                    <a:pt x="86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8" y="41"/>
                    <a:pt x="103" y="44"/>
                    <a:pt x="107" y="49"/>
                  </a:cubicBezTo>
                  <a:cubicBezTo>
                    <a:pt x="110" y="51"/>
                    <a:pt x="112" y="54"/>
                    <a:pt x="114" y="57"/>
                  </a:cubicBezTo>
                  <a:cubicBezTo>
                    <a:pt x="117" y="62"/>
                    <a:pt x="119" y="67"/>
                    <a:pt x="119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41E16F4-6892-419A-AF21-E0ED15870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996" y="2720783"/>
              <a:ext cx="468313" cy="544512"/>
            </a:xfrm>
            <a:custGeom>
              <a:avLst/>
              <a:gdLst>
                <a:gd name="T0" fmla="*/ 25 w 50"/>
                <a:gd name="T1" fmla="*/ 0 h 58"/>
                <a:gd name="T2" fmla="*/ 39 w 50"/>
                <a:gd name="T3" fmla="*/ 14 h 58"/>
                <a:gd name="T4" fmla="*/ 25 w 50"/>
                <a:gd name="T5" fmla="*/ 28 h 58"/>
                <a:gd name="T6" fmla="*/ 11 w 50"/>
                <a:gd name="T7" fmla="*/ 14 h 58"/>
                <a:gd name="T8" fmla="*/ 25 w 50"/>
                <a:gd name="T9" fmla="*/ 0 h 58"/>
                <a:gd name="T10" fmla="*/ 10 w 50"/>
                <a:gd name="T11" fmla="*/ 31 h 58"/>
                <a:gd name="T12" fmla="*/ 16 w 50"/>
                <a:gd name="T13" fmla="*/ 31 h 58"/>
                <a:gd name="T14" fmla="*/ 22 w 50"/>
                <a:gd name="T15" fmla="*/ 40 h 58"/>
                <a:gd name="T16" fmla="*/ 28 w 50"/>
                <a:gd name="T17" fmla="*/ 40 h 58"/>
                <a:gd name="T18" fmla="*/ 34 w 50"/>
                <a:gd name="T19" fmla="*/ 31 h 58"/>
                <a:gd name="T20" fmla="*/ 40 w 50"/>
                <a:gd name="T21" fmla="*/ 31 h 58"/>
                <a:gd name="T22" fmla="*/ 50 w 50"/>
                <a:gd name="T23" fmla="*/ 41 h 58"/>
                <a:gd name="T24" fmla="*/ 50 w 50"/>
                <a:gd name="T25" fmla="*/ 58 h 58"/>
                <a:gd name="T26" fmla="*/ 0 w 50"/>
                <a:gd name="T27" fmla="*/ 58 h 58"/>
                <a:gd name="T28" fmla="*/ 0 w 50"/>
                <a:gd name="T29" fmla="*/ 41 h 58"/>
                <a:gd name="T30" fmla="*/ 10 w 50"/>
                <a:gd name="T31" fmla="*/ 3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8">
                  <a:moveTo>
                    <a:pt x="25" y="0"/>
                  </a:moveTo>
                  <a:cubicBezTo>
                    <a:pt x="33" y="0"/>
                    <a:pt x="39" y="6"/>
                    <a:pt x="39" y="14"/>
                  </a:cubicBezTo>
                  <a:cubicBezTo>
                    <a:pt x="39" y="21"/>
                    <a:pt x="33" y="28"/>
                    <a:pt x="25" y="28"/>
                  </a:cubicBezTo>
                  <a:cubicBezTo>
                    <a:pt x="17" y="28"/>
                    <a:pt x="11" y="21"/>
                    <a:pt x="11" y="14"/>
                  </a:cubicBezTo>
                  <a:cubicBezTo>
                    <a:pt x="11" y="6"/>
                    <a:pt x="17" y="0"/>
                    <a:pt x="25" y="0"/>
                  </a:cubicBezTo>
                  <a:close/>
                  <a:moveTo>
                    <a:pt x="10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3"/>
                    <a:pt x="26" y="43"/>
                    <a:pt x="28" y="4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31"/>
                    <a:pt x="50" y="36"/>
                    <a:pt x="50" y="4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2" y="58"/>
                    <a:pt x="8" y="58"/>
                    <a:pt x="0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6"/>
                    <a:pt x="5" y="31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任意多边形 138">
            <a:extLst>
              <a:ext uri="{FF2B5EF4-FFF2-40B4-BE49-F238E27FC236}">
                <a16:creationId xmlns:a16="http://schemas.microsoft.com/office/drawing/2014/main" id="{A971C2A9-0DB1-4D3D-85F2-EF810955627A}"/>
              </a:ext>
            </a:extLst>
          </p:cNvPr>
          <p:cNvSpPr/>
          <p:nvPr/>
        </p:nvSpPr>
        <p:spPr>
          <a:xfrm>
            <a:off x="6311265" y="3644478"/>
            <a:ext cx="3189605" cy="25590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 140">
            <a:extLst>
              <a:ext uri="{FF2B5EF4-FFF2-40B4-BE49-F238E27FC236}">
                <a16:creationId xmlns:a16="http://schemas.microsoft.com/office/drawing/2014/main" id="{1224BE81-32B6-4C5E-ABB9-896D83AB88B2}"/>
              </a:ext>
            </a:extLst>
          </p:cNvPr>
          <p:cNvSpPr/>
          <p:nvPr/>
        </p:nvSpPr>
        <p:spPr>
          <a:xfrm flipH="1">
            <a:off x="1383114" y="3648668"/>
            <a:ext cx="3242945" cy="288290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AA7CC6-1742-433C-BD6A-F0021EB0459D}"/>
              </a:ext>
            </a:extLst>
          </p:cNvPr>
          <p:cNvSpPr/>
          <p:nvPr/>
        </p:nvSpPr>
        <p:spPr>
          <a:xfrm>
            <a:off x="6349281" y="3201903"/>
            <a:ext cx="57772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&lt;create 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javascript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="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commonparams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" creator="new"&gt;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&lt;param name="class" value="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com.example.dwr.commontest.CommonParams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" /&gt;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&lt;/create&gt;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4BB67A5-B0C0-43BE-8949-42AF9426B559}"/>
              </a:ext>
            </a:extLst>
          </p:cNvPr>
          <p:cNvSpPr/>
          <p:nvPr/>
        </p:nvSpPr>
        <p:spPr>
          <a:xfrm>
            <a:off x="1207726" y="2449371"/>
            <a:ext cx="409236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&lt;init-param&gt;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     &lt;param-name&gt;debug&lt;/param-name&gt;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     &lt;param-value&gt;true&lt;/param-value&gt;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&lt;/init-param&gt;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 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dwr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-invoker&lt;/servlet-name&gt;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 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dwr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/*&lt;/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pt-BR" altLang="zh-CN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260EE09-8D93-407D-8C16-A08E145E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14" y="3980692"/>
            <a:ext cx="1920286" cy="50756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559A8C-CAD0-4771-83D2-3450634D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0" y="3952028"/>
            <a:ext cx="1647190" cy="5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19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DWR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A835ECA-44FA-4631-AD79-5FA2339A6C83}"/>
              </a:ext>
            </a:extLst>
          </p:cNvPr>
          <p:cNvCxnSpPr>
            <a:cxnSpLocks/>
          </p:cNvCxnSpPr>
          <p:nvPr/>
        </p:nvCxnSpPr>
        <p:spPr>
          <a:xfrm>
            <a:off x="6189879" y="1208986"/>
            <a:ext cx="0" cy="4440028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6">
            <a:extLst>
              <a:ext uri="{FF2B5EF4-FFF2-40B4-BE49-F238E27FC236}">
                <a16:creationId xmlns:a16="http://schemas.microsoft.com/office/drawing/2014/main" id="{793B1908-DA94-4972-BF53-5012567DC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126" y="1976762"/>
            <a:ext cx="5621349" cy="338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实际的网站发布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debug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模式是关闭状态，我们做黑盒测试就要去猜测两个默认目录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,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分别为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/exec/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dwr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审计可以套用左边的请求包的模板，在你认为存在问题的地方构造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java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接口调用的请求数据包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3.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网站发布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dwr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接口，通常都是未授权调用，包含内容比较多，比如用户，管理等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api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4.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如果参数构造有不确定因素，可以把对应的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dwr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接口空实现，然后转接到我们自己可以本地模拟的代码上面来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2347B0-A354-42B8-AD2D-7E4D3FFB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3" y="1457587"/>
            <a:ext cx="5802257" cy="39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33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DWR</a:t>
            </a:r>
            <a:r>
              <a:rPr lang="zh-CN" altLang="en-US" sz="20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20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" name="任意多边形: 形状 1"/>
          <p:cNvSpPr/>
          <p:nvPr/>
        </p:nvSpPr>
        <p:spPr>
          <a:xfrm>
            <a:off x="0" y="2958986"/>
            <a:ext cx="12192000" cy="1347474"/>
          </a:xfrm>
          <a:custGeom>
            <a:avLst/>
            <a:gdLst>
              <a:gd name="connsiteX0" fmla="*/ 0 w 10898372"/>
              <a:gd name="connsiteY0" fmla="*/ 209517 h 1347474"/>
              <a:gd name="connsiteX1" fmla="*/ 2392326 w 10898372"/>
              <a:gd name="connsiteY1" fmla="*/ 1347201 h 1347474"/>
              <a:gd name="connsiteX2" fmla="*/ 4433777 w 10898372"/>
              <a:gd name="connsiteY2" fmla="*/ 326475 h 1347474"/>
              <a:gd name="connsiteX3" fmla="*/ 6996223 w 10898372"/>
              <a:gd name="connsiteY3" fmla="*/ 1272773 h 1347474"/>
              <a:gd name="connsiteX4" fmla="*/ 9399181 w 10898372"/>
              <a:gd name="connsiteY4" fmla="*/ 18131 h 1347474"/>
              <a:gd name="connsiteX5" fmla="*/ 10898372 w 10898372"/>
              <a:gd name="connsiteY5" fmla="*/ 645452 h 134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8372" h="1347474">
                <a:moveTo>
                  <a:pt x="0" y="209517"/>
                </a:moveTo>
                <a:cubicBezTo>
                  <a:pt x="826681" y="768612"/>
                  <a:pt x="1653363" y="1327708"/>
                  <a:pt x="2392326" y="1347201"/>
                </a:cubicBezTo>
                <a:cubicBezTo>
                  <a:pt x="3131289" y="1366694"/>
                  <a:pt x="3666461" y="338880"/>
                  <a:pt x="4433777" y="326475"/>
                </a:cubicBezTo>
                <a:cubicBezTo>
                  <a:pt x="5201093" y="314070"/>
                  <a:pt x="6168656" y="1324164"/>
                  <a:pt x="6996223" y="1272773"/>
                </a:cubicBezTo>
                <a:cubicBezTo>
                  <a:pt x="7823790" y="1221382"/>
                  <a:pt x="8748823" y="122684"/>
                  <a:pt x="9399181" y="18131"/>
                </a:cubicBezTo>
                <a:cubicBezTo>
                  <a:pt x="10049539" y="-86422"/>
                  <a:pt x="10473955" y="279515"/>
                  <a:pt x="10898372" y="645452"/>
                </a:cubicBezTo>
              </a:path>
            </a:pathLst>
          </a:custGeom>
          <a:noFill/>
          <a:ln>
            <a:solidFill>
              <a:srgbClr val="6AE7FF">
                <a:alpha val="6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91832" y="3742659"/>
            <a:ext cx="914400" cy="914400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入口</a:t>
            </a:r>
          </a:p>
        </p:txBody>
      </p:sp>
      <p:sp>
        <p:nvSpPr>
          <p:cNvPr id="8" name="椭圆 7"/>
          <p:cNvSpPr/>
          <p:nvPr/>
        </p:nvSpPr>
        <p:spPr>
          <a:xfrm>
            <a:off x="4423144" y="2739587"/>
            <a:ext cx="914400" cy="914400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接口</a:t>
            </a:r>
          </a:p>
        </p:txBody>
      </p:sp>
      <p:sp>
        <p:nvSpPr>
          <p:cNvPr id="9" name="椭圆 8"/>
          <p:cNvSpPr/>
          <p:nvPr/>
        </p:nvSpPr>
        <p:spPr>
          <a:xfrm>
            <a:off x="6854456" y="3707148"/>
            <a:ext cx="914400" cy="914400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演变</a:t>
            </a:r>
          </a:p>
        </p:txBody>
      </p:sp>
      <p:sp>
        <p:nvSpPr>
          <p:cNvPr id="10" name="椭圆 9"/>
          <p:cNvSpPr/>
          <p:nvPr/>
        </p:nvSpPr>
        <p:spPr>
          <a:xfrm>
            <a:off x="9285768" y="2828259"/>
            <a:ext cx="914400" cy="914400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测试</a:t>
            </a:r>
          </a:p>
        </p:txBody>
      </p:sp>
      <p:sp>
        <p:nvSpPr>
          <p:cNvPr id="13" name="矩形 12"/>
          <p:cNvSpPr/>
          <p:nvPr/>
        </p:nvSpPr>
        <p:spPr>
          <a:xfrm>
            <a:off x="503555" y="4750296"/>
            <a:ext cx="4376789" cy="339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http://xxxx.189.cn/dwr/call/plaincall/Service.excute.dwr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31390" y="4886274"/>
            <a:ext cx="3236201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这里会列表出来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Service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地下的所有接口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BA6B91-D455-4550-BC66-4C9B60BDC9F1}"/>
              </a:ext>
            </a:extLst>
          </p:cNvPr>
          <p:cNvSpPr/>
          <p:nvPr/>
        </p:nvSpPr>
        <p:spPr>
          <a:xfrm>
            <a:off x="3164714" y="1994654"/>
            <a:ext cx="34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http://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xxx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.189.cn/dwr/interface/Service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.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js</a:t>
            </a:r>
            <a:r>
              <a:rPr lang="zh-CN" altLang="en-US" dirty="0"/>
              <a:t>.js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E5E194-0DEB-4B7C-AD82-A065AC930283}"/>
              </a:ext>
            </a:extLst>
          </p:cNvPr>
          <p:cNvSpPr/>
          <p:nvPr/>
        </p:nvSpPr>
        <p:spPr>
          <a:xfrm>
            <a:off x="8124867" y="1941431"/>
            <a:ext cx="3236201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复制出来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js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粘贴到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console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端，然后通过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js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代码模拟远程测试抓包</a:t>
            </a:r>
          </a:p>
        </p:txBody>
      </p:sp>
    </p:spTree>
    <p:extLst>
      <p:ext uri="{BB962C8B-B14F-4D97-AF65-F5344CB8AC3E}">
        <p14:creationId xmlns:p14="http://schemas.microsoft.com/office/powerpoint/2010/main" val="13344510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 rot="10800000" flipH="1">
            <a:off x="856022" y="1246049"/>
            <a:ext cx="10491473" cy="4877076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4695" y="810895"/>
            <a:ext cx="4598035" cy="262255"/>
            <a:chOff x="611" y="1760"/>
            <a:chExt cx="7241" cy="413"/>
          </a:xfrm>
          <a:solidFill>
            <a:srgbClr val="6AE7FF"/>
          </a:solidFill>
        </p:grpSpPr>
        <p:sp>
          <p:nvSpPr>
            <p:cNvPr id="4" name="矩形 3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grpFill/>
            <a:ln>
              <a:solidFill>
                <a:srgbClr val="6AE7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257040" y="1583690"/>
            <a:ext cx="36785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前 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7069" y="2863392"/>
            <a:ext cx="9150839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安全趋势的发展，现在已经变成三大阵容，一个是代表过去的传统漏洞平台，第二个是以乙方为首的众测平台，以及以甲方主导的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r>
              <a:rPr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传统的漏洞平台慢慢的淡出视野，现在最火的莫过于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SRC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和众测，所有的类型终将归为一种方法，所以对于其中众测也是有一套方法论，怎么分析，怎么去绕，怎么去获取证据，等等都是有章可循，我们重点关注众测困住你的那些问题。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6355D49-589A-428E-9609-DE933986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05" y="226197"/>
            <a:ext cx="3326383" cy="27932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A47C97-344B-497B-BF9F-63121F40A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79" y="3695355"/>
            <a:ext cx="4207131" cy="27854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AB6FA8A-6E87-4CD4-94EA-F0F9A645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48" y="2232809"/>
            <a:ext cx="6523386" cy="43989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8C6DF2-0A54-4305-A48E-951FA344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866" y="274149"/>
            <a:ext cx="6942837" cy="1739912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0675C537-FB90-4EF5-91D9-739B79A1EAA7}"/>
              </a:ext>
            </a:extLst>
          </p:cNvPr>
          <p:cNvSpPr/>
          <p:nvPr/>
        </p:nvSpPr>
        <p:spPr>
          <a:xfrm>
            <a:off x="4327629" y="67558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EEA865A-303F-4396-BB40-E0DA0AA9B060}"/>
              </a:ext>
            </a:extLst>
          </p:cNvPr>
          <p:cNvSpPr/>
          <p:nvPr/>
        </p:nvSpPr>
        <p:spPr>
          <a:xfrm>
            <a:off x="4718952" y="3540539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21A30A7-DDCE-4BD2-86B2-5D00652127C5}"/>
              </a:ext>
            </a:extLst>
          </p:cNvPr>
          <p:cNvSpPr/>
          <p:nvPr/>
        </p:nvSpPr>
        <p:spPr>
          <a:xfrm>
            <a:off x="11837670" y="114313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38BF03FA-E678-466A-A00C-24FBB2392FD5}"/>
              </a:ext>
            </a:extLst>
          </p:cNvPr>
          <p:cNvSpPr/>
          <p:nvPr/>
        </p:nvSpPr>
        <p:spPr>
          <a:xfrm>
            <a:off x="2626620" y="3029905"/>
            <a:ext cx="268448" cy="665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45F7CD0-5972-412D-ADF1-C8F9E30033DB}"/>
              </a:ext>
            </a:extLst>
          </p:cNvPr>
          <p:cNvSpPr/>
          <p:nvPr/>
        </p:nvSpPr>
        <p:spPr>
          <a:xfrm>
            <a:off x="11722122" y="2077993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4BC53F6-2DDC-452C-A54A-4C0C7DBC25D3}"/>
              </a:ext>
            </a:extLst>
          </p:cNvPr>
          <p:cNvCxnSpPr/>
          <p:nvPr/>
        </p:nvCxnSpPr>
        <p:spPr>
          <a:xfrm flipV="1">
            <a:off x="2895068" y="1622805"/>
            <a:ext cx="2114798" cy="207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下 28">
            <a:extLst>
              <a:ext uri="{FF2B5EF4-FFF2-40B4-BE49-F238E27FC236}">
                <a16:creationId xmlns:a16="http://schemas.microsoft.com/office/drawing/2014/main" id="{2A01A843-FD4A-43AD-B5B5-0ECAB98D3C17}"/>
              </a:ext>
            </a:extLst>
          </p:cNvPr>
          <p:cNvSpPr/>
          <p:nvPr/>
        </p:nvSpPr>
        <p:spPr>
          <a:xfrm>
            <a:off x="8577549" y="1962538"/>
            <a:ext cx="268448" cy="270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79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HESSIAN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26FEBB-49A2-4B29-A712-60A0FE0DFAB9}"/>
              </a:ext>
            </a:extLst>
          </p:cNvPr>
          <p:cNvGrpSpPr/>
          <p:nvPr/>
        </p:nvGrpSpPr>
        <p:grpSpPr>
          <a:xfrm>
            <a:off x="4664075" y="2844690"/>
            <a:ext cx="1647190" cy="1649095"/>
            <a:chOff x="3381108" y="2279458"/>
            <a:chExt cx="1462088" cy="1463675"/>
          </a:xfrm>
          <a:solidFill>
            <a:srgbClr val="6AE7FF">
              <a:alpha val="50000"/>
            </a:srgbClr>
          </a:solidFill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6E4B6CC5-CF07-40EE-B80B-5616449D1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108" y="2279458"/>
              <a:ext cx="1462088" cy="1463675"/>
            </a:xfrm>
            <a:custGeom>
              <a:avLst/>
              <a:gdLst>
                <a:gd name="T0" fmla="*/ 89 w 156"/>
                <a:gd name="T1" fmla="*/ 156 h 156"/>
                <a:gd name="T2" fmla="*/ 93 w 156"/>
                <a:gd name="T3" fmla="*/ 135 h 156"/>
                <a:gd name="T4" fmla="*/ 108 w 156"/>
                <a:gd name="T5" fmla="*/ 129 h 156"/>
                <a:gd name="T6" fmla="*/ 125 w 156"/>
                <a:gd name="T7" fmla="*/ 141 h 156"/>
                <a:gd name="T8" fmla="*/ 141 w 156"/>
                <a:gd name="T9" fmla="*/ 125 h 156"/>
                <a:gd name="T10" fmla="*/ 129 w 156"/>
                <a:gd name="T11" fmla="*/ 108 h 156"/>
                <a:gd name="T12" fmla="*/ 135 w 156"/>
                <a:gd name="T13" fmla="*/ 93 h 156"/>
                <a:gd name="T14" fmla="*/ 156 w 156"/>
                <a:gd name="T15" fmla="*/ 89 h 156"/>
                <a:gd name="T16" fmla="*/ 156 w 156"/>
                <a:gd name="T17" fmla="*/ 67 h 156"/>
                <a:gd name="T18" fmla="*/ 135 w 156"/>
                <a:gd name="T19" fmla="*/ 63 h 156"/>
                <a:gd name="T20" fmla="*/ 135 w 156"/>
                <a:gd name="T21" fmla="*/ 62 h 156"/>
                <a:gd name="T22" fmla="*/ 135 w 156"/>
                <a:gd name="T23" fmla="*/ 62 h 156"/>
                <a:gd name="T24" fmla="*/ 132 w 156"/>
                <a:gd name="T25" fmla="*/ 56 h 156"/>
                <a:gd name="T26" fmla="*/ 131 w 156"/>
                <a:gd name="T27" fmla="*/ 53 h 156"/>
                <a:gd name="T28" fmla="*/ 131 w 156"/>
                <a:gd name="T29" fmla="*/ 53 h 156"/>
                <a:gd name="T30" fmla="*/ 129 w 156"/>
                <a:gd name="T31" fmla="*/ 48 h 156"/>
                <a:gd name="T32" fmla="*/ 141 w 156"/>
                <a:gd name="T33" fmla="*/ 31 h 156"/>
                <a:gd name="T34" fmla="*/ 125 w 156"/>
                <a:gd name="T35" fmla="*/ 15 h 156"/>
                <a:gd name="T36" fmla="*/ 108 w 156"/>
                <a:gd name="T37" fmla="*/ 27 h 156"/>
                <a:gd name="T38" fmla="*/ 93 w 156"/>
                <a:gd name="T39" fmla="*/ 21 h 156"/>
                <a:gd name="T40" fmla="*/ 89 w 156"/>
                <a:gd name="T41" fmla="*/ 0 h 156"/>
                <a:gd name="T42" fmla="*/ 67 w 156"/>
                <a:gd name="T43" fmla="*/ 0 h 156"/>
                <a:gd name="T44" fmla="*/ 63 w 156"/>
                <a:gd name="T45" fmla="*/ 21 h 156"/>
                <a:gd name="T46" fmla="*/ 48 w 156"/>
                <a:gd name="T47" fmla="*/ 27 h 156"/>
                <a:gd name="T48" fmla="*/ 31 w 156"/>
                <a:gd name="T49" fmla="*/ 15 h 156"/>
                <a:gd name="T50" fmla="*/ 15 w 156"/>
                <a:gd name="T51" fmla="*/ 31 h 156"/>
                <a:gd name="T52" fmla="*/ 27 w 156"/>
                <a:gd name="T53" fmla="*/ 48 h 156"/>
                <a:gd name="T54" fmla="*/ 21 w 156"/>
                <a:gd name="T55" fmla="*/ 63 h 156"/>
                <a:gd name="T56" fmla="*/ 0 w 156"/>
                <a:gd name="T57" fmla="*/ 67 h 156"/>
                <a:gd name="T58" fmla="*/ 0 w 156"/>
                <a:gd name="T59" fmla="*/ 89 h 156"/>
                <a:gd name="T60" fmla="*/ 21 w 156"/>
                <a:gd name="T61" fmla="*/ 93 h 156"/>
                <a:gd name="T62" fmla="*/ 27 w 156"/>
                <a:gd name="T63" fmla="*/ 108 h 156"/>
                <a:gd name="T64" fmla="*/ 15 w 156"/>
                <a:gd name="T65" fmla="*/ 125 h 156"/>
                <a:gd name="T66" fmla="*/ 31 w 156"/>
                <a:gd name="T67" fmla="*/ 141 h 156"/>
                <a:gd name="T68" fmla="*/ 48 w 156"/>
                <a:gd name="T69" fmla="*/ 129 h 156"/>
                <a:gd name="T70" fmla="*/ 63 w 156"/>
                <a:gd name="T71" fmla="*/ 135 h 156"/>
                <a:gd name="T72" fmla="*/ 67 w 156"/>
                <a:gd name="T73" fmla="*/ 156 h 156"/>
                <a:gd name="T74" fmla="*/ 89 w 156"/>
                <a:gd name="T75" fmla="*/ 156 h 156"/>
                <a:gd name="T76" fmla="*/ 119 w 156"/>
                <a:gd name="T77" fmla="*/ 72 h 156"/>
                <a:gd name="T78" fmla="*/ 84 w 156"/>
                <a:gd name="T79" fmla="*/ 119 h 156"/>
                <a:gd name="T80" fmla="*/ 37 w 156"/>
                <a:gd name="T81" fmla="*/ 84 h 156"/>
                <a:gd name="T82" fmla="*/ 72 w 156"/>
                <a:gd name="T83" fmla="*/ 37 h 156"/>
                <a:gd name="T84" fmla="*/ 92 w 156"/>
                <a:gd name="T85" fmla="*/ 39 h 156"/>
                <a:gd name="T86" fmla="*/ 92 w 156"/>
                <a:gd name="T87" fmla="*/ 39 h 156"/>
                <a:gd name="T88" fmla="*/ 107 w 156"/>
                <a:gd name="T89" fmla="*/ 49 h 156"/>
                <a:gd name="T90" fmla="*/ 114 w 156"/>
                <a:gd name="T91" fmla="*/ 57 h 156"/>
                <a:gd name="T92" fmla="*/ 119 w 156"/>
                <a:gd name="T93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56">
                  <a:moveTo>
                    <a:pt x="89" y="156"/>
                  </a:moveTo>
                  <a:cubicBezTo>
                    <a:pt x="93" y="135"/>
                    <a:pt x="93" y="135"/>
                    <a:pt x="93" y="135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89" y="156"/>
                    <a:pt x="89" y="156"/>
                    <a:pt x="89" y="156"/>
                  </a:cubicBezTo>
                  <a:close/>
                  <a:moveTo>
                    <a:pt x="119" y="72"/>
                  </a:moveTo>
                  <a:cubicBezTo>
                    <a:pt x="122" y="95"/>
                    <a:pt x="106" y="116"/>
                    <a:pt x="84" y="119"/>
                  </a:cubicBezTo>
                  <a:cubicBezTo>
                    <a:pt x="61" y="122"/>
                    <a:pt x="40" y="106"/>
                    <a:pt x="37" y="84"/>
                  </a:cubicBezTo>
                  <a:cubicBezTo>
                    <a:pt x="34" y="61"/>
                    <a:pt x="50" y="40"/>
                    <a:pt x="72" y="37"/>
                  </a:cubicBezTo>
                  <a:cubicBezTo>
                    <a:pt x="79" y="36"/>
                    <a:pt x="86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8" y="41"/>
                    <a:pt x="103" y="44"/>
                    <a:pt x="107" y="49"/>
                  </a:cubicBezTo>
                  <a:cubicBezTo>
                    <a:pt x="110" y="51"/>
                    <a:pt x="112" y="54"/>
                    <a:pt x="114" y="57"/>
                  </a:cubicBezTo>
                  <a:cubicBezTo>
                    <a:pt x="117" y="62"/>
                    <a:pt x="119" y="67"/>
                    <a:pt x="119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A3047D08-205A-4391-B3E1-CB5532CFC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996" y="2720783"/>
              <a:ext cx="468313" cy="544512"/>
            </a:xfrm>
            <a:custGeom>
              <a:avLst/>
              <a:gdLst>
                <a:gd name="T0" fmla="*/ 25 w 50"/>
                <a:gd name="T1" fmla="*/ 0 h 58"/>
                <a:gd name="T2" fmla="*/ 39 w 50"/>
                <a:gd name="T3" fmla="*/ 14 h 58"/>
                <a:gd name="T4" fmla="*/ 25 w 50"/>
                <a:gd name="T5" fmla="*/ 28 h 58"/>
                <a:gd name="T6" fmla="*/ 11 w 50"/>
                <a:gd name="T7" fmla="*/ 14 h 58"/>
                <a:gd name="T8" fmla="*/ 25 w 50"/>
                <a:gd name="T9" fmla="*/ 0 h 58"/>
                <a:gd name="T10" fmla="*/ 10 w 50"/>
                <a:gd name="T11" fmla="*/ 31 h 58"/>
                <a:gd name="T12" fmla="*/ 16 w 50"/>
                <a:gd name="T13" fmla="*/ 31 h 58"/>
                <a:gd name="T14" fmla="*/ 22 w 50"/>
                <a:gd name="T15" fmla="*/ 40 h 58"/>
                <a:gd name="T16" fmla="*/ 28 w 50"/>
                <a:gd name="T17" fmla="*/ 40 h 58"/>
                <a:gd name="T18" fmla="*/ 34 w 50"/>
                <a:gd name="T19" fmla="*/ 31 h 58"/>
                <a:gd name="T20" fmla="*/ 40 w 50"/>
                <a:gd name="T21" fmla="*/ 31 h 58"/>
                <a:gd name="T22" fmla="*/ 50 w 50"/>
                <a:gd name="T23" fmla="*/ 41 h 58"/>
                <a:gd name="T24" fmla="*/ 50 w 50"/>
                <a:gd name="T25" fmla="*/ 58 h 58"/>
                <a:gd name="T26" fmla="*/ 0 w 50"/>
                <a:gd name="T27" fmla="*/ 58 h 58"/>
                <a:gd name="T28" fmla="*/ 0 w 50"/>
                <a:gd name="T29" fmla="*/ 41 h 58"/>
                <a:gd name="T30" fmla="*/ 10 w 50"/>
                <a:gd name="T31" fmla="*/ 3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8">
                  <a:moveTo>
                    <a:pt x="25" y="0"/>
                  </a:moveTo>
                  <a:cubicBezTo>
                    <a:pt x="33" y="0"/>
                    <a:pt x="39" y="6"/>
                    <a:pt x="39" y="14"/>
                  </a:cubicBezTo>
                  <a:cubicBezTo>
                    <a:pt x="39" y="21"/>
                    <a:pt x="33" y="28"/>
                    <a:pt x="25" y="28"/>
                  </a:cubicBezTo>
                  <a:cubicBezTo>
                    <a:pt x="17" y="28"/>
                    <a:pt x="11" y="21"/>
                    <a:pt x="11" y="14"/>
                  </a:cubicBezTo>
                  <a:cubicBezTo>
                    <a:pt x="11" y="6"/>
                    <a:pt x="17" y="0"/>
                    <a:pt x="25" y="0"/>
                  </a:cubicBezTo>
                  <a:close/>
                  <a:moveTo>
                    <a:pt x="10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3"/>
                    <a:pt x="26" y="43"/>
                    <a:pt x="28" y="4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31"/>
                    <a:pt x="50" y="36"/>
                    <a:pt x="50" y="4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2" y="58"/>
                    <a:pt x="8" y="58"/>
                    <a:pt x="0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6"/>
                    <a:pt x="5" y="31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任意多边形 138">
            <a:extLst>
              <a:ext uri="{FF2B5EF4-FFF2-40B4-BE49-F238E27FC236}">
                <a16:creationId xmlns:a16="http://schemas.microsoft.com/office/drawing/2014/main" id="{172F6FD5-A1AF-4D25-A234-7758C8821FA3}"/>
              </a:ext>
            </a:extLst>
          </p:cNvPr>
          <p:cNvSpPr/>
          <p:nvPr/>
        </p:nvSpPr>
        <p:spPr>
          <a:xfrm>
            <a:off x="6009261" y="4298819"/>
            <a:ext cx="5542379" cy="50756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多边形 140">
            <a:extLst>
              <a:ext uri="{FF2B5EF4-FFF2-40B4-BE49-F238E27FC236}">
                <a16:creationId xmlns:a16="http://schemas.microsoft.com/office/drawing/2014/main" id="{16C1AD9B-9EEC-4A52-B52B-E65BCECA16AD}"/>
              </a:ext>
            </a:extLst>
          </p:cNvPr>
          <p:cNvSpPr/>
          <p:nvPr/>
        </p:nvSpPr>
        <p:spPr>
          <a:xfrm flipH="1">
            <a:off x="1383114" y="3648668"/>
            <a:ext cx="3242945" cy="288290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13E6E7-E801-441E-80CA-7A76534349CC}"/>
              </a:ext>
            </a:extLst>
          </p:cNvPr>
          <p:cNvSpPr/>
          <p:nvPr/>
        </p:nvSpPr>
        <p:spPr>
          <a:xfrm>
            <a:off x="6349281" y="1558016"/>
            <a:ext cx="54229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&lt;beans 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xmlns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="http://www.springframework.org/schema/beans"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xmlns:xsi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="http://www.w3.org/2001/XMLSchema-instance"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xmlns:aop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="http://www.springframework.org/schema/aop"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xmlns:tx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="http://www.springframework.org/schema/tx"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	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xsi:schemaLocation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="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http://www.springframework.org/schema/beans http://www.springframework.org/schema/beans/spring-beans-2.0.xsd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http://www.springframework.org/schema/tx http://www.springframework.org/schema/tx/spring-tx-2.0.xsd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http://www.springframework.org/schema/aop http://www.springframework.org/schema/aop/spring-aop-2.0.xsd"&gt;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&lt;!-- hessian</a:t>
            </a:r>
            <a:r>
              <a:rPr lang="zh-CN" altLang="en-US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服务通过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spring</a:t>
            </a:r>
            <a:r>
              <a:rPr lang="zh-CN" altLang="en-US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暴露出去 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--&gt;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&lt;bean id ="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EncryptService.hessian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" class ="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com.ufgov.admin.license.svc.EncryptServiceImpl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"&gt;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&lt;/bean&gt;</a:t>
            </a:r>
          </a:p>
          <a:p>
            <a:endParaRPr lang="en-US" altLang="zh-CN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&lt;/beans&gt;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1E0A53-4813-4AD3-88E0-26FF2ABF5496}"/>
              </a:ext>
            </a:extLst>
          </p:cNvPr>
          <p:cNvSpPr/>
          <p:nvPr/>
        </p:nvSpPr>
        <p:spPr>
          <a:xfrm>
            <a:off x="1213456" y="2703419"/>
            <a:ext cx="345061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&lt;servlet-name&gt;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  HessianSpringInvokeService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&lt;/servlet-name&gt;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&lt;url-pattern&gt;/*.hessian&lt;/url-pattern&gt;</a:t>
            </a:r>
          </a:p>
          <a:p>
            <a:r>
              <a:rPr lang="pt-BR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</a:p>
          <a:p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2F50108-24CB-4369-B50C-42F75ED5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14" y="3980692"/>
            <a:ext cx="1920286" cy="5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1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HESSIAN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8D94D6B-DECB-46A3-8EE9-47909BD9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68" y="983615"/>
            <a:ext cx="8956864" cy="20145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0DE483-49DC-4757-8849-F1C7F331B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9" y="3047566"/>
            <a:ext cx="7482973" cy="21109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65D1117-949E-414F-8C94-04B45D0EB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89" y="5212397"/>
            <a:ext cx="88963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9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B373830-2261-49F1-82E8-06D02D2A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64" y="0"/>
            <a:ext cx="10411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639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GWT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接口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7" name="任意多边形 138">
            <a:extLst>
              <a:ext uri="{FF2B5EF4-FFF2-40B4-BE49-F238E27FC236}">
                <a16:creationId xmlns:a16="http://schemas.microsoft.com/office/drawing/2014/main" id="{CCF2BA92-AC5E-48EF-88DA-06F9C04F1794}"/>
              </a:ext>
            </a:extLst>
          </p:cNvPr>
          <p:cNvSpPr/>
          <p:nvPr/>
        </p:nvSpPr>
        <p:spPr>
          <a:xfrm>
            <a:off x="4626059" y="3648669"/>
            <a:ext cx="6925581" cy="1157716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任意多边形 140">
            <a:extLst>
              <a:ext uri="{FF2B5EF4-FFF2-40B4-BE49-F238E27FC236}">
                <a16:creationId xmlns:a16="http://schemas.microsoft.com/office/drawing/2014/main" id="{1AB52549-993D-4BD0-A09C-D77429B93776}"/>
              </a:ext>
            </a:extLst>
          </p:cNvPr>
          <p:cNvSpPr/>
          <p:nvPr/>
        </p:nvSpPr>
        <p:spPr>
          <a:xfrm flipH="1">
            <a:off x="1383114" y="3648668"/>
            <a:ext cx="3242945" cy="288290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BD7F48-653C-4522-AC76-89ADFBC12EF7}"/>
              </a:ext>
            </a:extLst>
          </p:cNvPr>
          <p:cNvSpPr/>
          <p:nvPr/>
        </p:nvSpPr>
        <p:spPr>
          <a:xfrm>
            <a:off x="1383114" y="1867499"/>
            <a:ext cx="460361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greetServlet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&lt;servlet-class&gt;</a:t>
            </a:r>
          </a:p>
          <a:p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com.google.gwt.sample.validation.server.GreetingServiceImpl</a:t>
            </a:r>
            <a:endParaRPr lang="en-US" altLang="zh-CN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&lt;/servlet-class&gt;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&lt;servlet-mapping&gt;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&lt;servlet-name&gt;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greetServlet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&lt;/servlet-name&gt;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gwtrpcservlet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</a:t>
            </a:r>
            <a:r>
              <a:rPr lang="en-US" altLang="zh-CN" sz="11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url</a:t>
            </a:r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-pattern&gt;</a:t>
            </a:r>
          </a:p>
          <a:p>
            <a:r>
              <a:rPr lang="en-US" altLang="zh-CN" sz="1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&lt;/servlet-mapping&gt;</a:t>
            </a:r>
            <a:endParaRPr lang="zh-CN" altLang="en-US" sz="11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E789F0-7980-42DF-8ACE-5D8EEEB76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14" y="3980692"/>
            <a:ext cx="1920286" cy="5075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A12AE6-7259-4EE9-8A2A-A9301319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50" y="1662980"/>
            <a:ext cx="5843390" cy="29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7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趣味的</a:t>
            </a:r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SESSION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endParaRPr lang="zh-CN" altLang="en-US" sz="20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6127115" y="4589145"/>
            <a:ext cx="1003300" cy="992505"/>
            <a:chOff x="4305571" y="3574858"/>
            <a:chExt cx="890588" cy="881062"/>
          </a:xfrm>
          <a:solidFill>
            <a:srgbClr val="6AE7FF">
              <a:alpha val="20000"/>
            </a:srgbClr>
          </a:solidFill>
        </p:grpSpPr>
        <p:sp>
          <p:nvSpPr>
            <p:cNvPr id="131" name="Freeform 15"/>
            <p:cNvSpPr>
              <a:spLocks noEditPoints="1"/>
            </p:cNvSpPr>
            <p:nvPr/>
          </p:nvSpPr>
          <p:spPr bwMode="auto">
            <a:xfrm>
              <a:off x="4305571" y="3574858"/>
              <a:ext cx="890588" cy="881062"/>
            </a:xfrm>
            <a:custGeom>
              <a:avLst/>
              <a:gdLst>
                <a:gd name="T0" fmla="*/ 54 w 95"/>
                <a:gd name="T1" fmla="*/ 94 h 94"/>
                <a:gd name="T2" fmla="*/ 56 w 95"/>
                <a:gd name="T3" fmla="*/ 81 h 94"/>
                <a:gd name="T4" fmla="*/ 66 w 95"/>
                <a:gd name="T5" fmla="*/ 78 h 94"/>
                <a:gd name="T6" fmla="*/ 76 w 95"/>
                <a:gd name="T7" fmla="*/ 85 h 94"/>
                <a:gd name="T8" fmla="*/ 86 w 95"/>
                <a:gd name="T9" fmla="*/ 75 h 94"/>
                <a:gd name="T10" fmla="*/ 78 w 95"/>
                <a:gd name="T11" fmla="*/ 65 h 94"/>
                <a:gd name="T12" fmla="*/ 82 w 95"/>
                <a:gd name="T13" fmla="*/ 56 h 94"/>
                <a:gd name="T14" fmla="*/ 95 w 95"/>
                <a:gd name="T15" fmla="*/ 54 h 94"/>
                <a:gd name="T16" fmla="*/ 95 w 95"/>
                <a:gd name="T17" fmla="*/ 40 h 94"/>
                <a:gd name="T18" fmla="*/ 82 w 95"/>
                <a:gd name="T19" fmla="*/ 38 h 94"/>
                <a:gd name="T20" fmla="*/ 82 w 95"/>
                <a:gd name="T21" fmla="*/ 37 h 94"/>
                <a:gd name="T22" fmla="*/ 82 w 95"/>
                <a:gd name="T23" fmla="*/ 37 h 94"/>
                <a:gd name="T24" fmla="*/ 80 w 95"/>
                <a:gd name="T25" fmla="*/ 33 h 94"/>
                <a:gd name="T26" fmla="*/ 80 w 95"/>
                <a:gd name="T27" fmla="*/ 31 h 94"/>
                <a:gd name="T28" fmla="*/ 80 w 95"/>
                <a:gd name="T29" fmla="*/ 31 h 94"/>
                <a:gd name="T30" fmla="*/ 78 w 95"/>
                <a:gd name="T31" fmla="*/ 29 h 94"/>
                <a:gd name="T32" fmla="*/ 86 w 95"/>
                <a:gd name="T33" fmla="*/ 18 h 94"/>
                <a:gd name="T34" fmla="*/ 76 w 95"/>
                <a:gd name="T35" fmla="*/ 9 h 94"/>
                <a:gd name="T36" fmla="*/ 66 w 95"/>
                <a:gd name="T37" fmla="*/ 16 h 94"/>
                <a:gd name="T38" fmla="*/ 56 w 95"/>
                <a:gd name="T39" fmla="*/ 12 h 94"/>
                <a:gd name="T40" fmla="*/ 54 w 95"/>
                <a:gd name="T41" fmla="*/ 0 h 94"/>
                <a:gd name="T42" fmla="*/ 41 w 95"/>
                <a:gd name="T43" fmla="*/ 0 h 94"/>
                <a:gd name="T44" fmla="*/ 38 w 95"/>
                <a:gd name="T45" fmla="*/ 12 h 94"/>
                <a:gd name="T46" fmla="*/ 29 w 95"/>
                <a:gd name="T47" fmla="*/ 16 h 94"/>
                <a:gd name="T48" fmla="*/ 19 w 95"/>
                <a:gd name="T49" fmla="*/ 9 h 94"/>
                <a:gd name="T50" fmla="*/ 9 w 95"/>
                <a:gd name="T51" fmla="*/ 18 h 94"/>
                <a:gd name="T52" fmla="*/ 17 w 95"/>
                <a:gd name="T53" fmla="*/ 29 h 94"/>
                <a:gd name="T54" fmla="*/ 13 w 95"/>
                <a:gd name="T55" fmla="*/ 38 h 94"/>
                <a:gd name="T56" fmla="*/ 0 w 95"/>
                <a:gd name="T57" fmla="*/ 40 h 94"/>
                <a:gd name="T58" fmla="*/ 0 w 95"/>
                <a:gd name="T59" fmla="*/ 54 h 94"/>
                <a:gd name="T60" fmla="*/ 13 w 95"/>
                <a:gd name="T61" fmla="*/ 56 h 94"/>
                <a:gd name="T62" fmla="*/ 16 w 95"/>
                <a:gd name="T63" fmla="*/ 65 h 94"/>
                <a:gd name="T64" fmla="*/ 9 w 95"/>
                <a:gd name="T65" fmla="*/ 75 h 94"/>
                <a:gd name="T66" fmla="*/ 19 w 95"/>
                <a:gd name="T67" fmla="*/ 85 h 94"/>
                <a:gd name="T68" fmla="*/ 29 w 95"/>
                <a:gd name="T69" fmla="*/ 78 h 94"/>
                <a:gd name="T70" fmla="*/ 38 w 95"/>
                <a:gd name="T71" fmla="*/ 82 h 94"/>
                <a:gd name="T72" fmla="*/ 41 w 95"/>
                <a:gd name="T73" fmla="*/ 94 h 94"/>
                <a:gd name="T74" fmla="*/ 54 w 95"/>
                <a:gd name="T75" fmla="*/ 94 h 94"/>
                <a:gd name="T76" fmla="*/ 72 w 95"/>
                <a:gd name="T77" fmla="*/ 43 h 94"/>
                <a:gd name="T78" fmla="*/ 51 w 95"/>
                <a:gd name="T79" fmla="*/ 72 h 94"/>
                <a:gd name="T80" fmla="*/ 22 w 95"/>
                <a:gd name="T81" fmla="*/ 50 h 94"/>
                <a:gd name="T82" fmla="*/ 44 w 95"/>
                <a:gd name="T83" fmla="*/ 22 h 94"/>
                <a:gd name="T84" fmla="*/ 56 w 95"/>
                <a:gd name="T85" fmla="*/ 23 h 94"/>
                <a:gd name="T86" fmla="*/ 56 w 95"/>
                <a:gd name="T87" fmla="*/ 23 h 94"/>
                <a:gd name="T88" fmla="*/ 65 w 95"/>
                <a:gd name="T89" fmla="*/ 29 h 94"/>
                <a:gd name="T90" fmla="*/ 69 w 95"/>
                <a:gd name="T91" fmla="*/ 34 h 94"/>
                <a:gd name="T92" fmla="*/ 72 w 95"/>
                <a:gd name="T93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94">
                  <a:moveTo>
                    <a:pt x="54" y="94"/>
                  </a:moveTo>
                  <a:cubicBezTo>
                    <a:pt x="56" y="81"/>
                    <a:pt x="56" y="81"/>
                    <a:pt x="56" y="81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54" y="94"/>
                    <a:pt x="54" y="94"/>
                    <a:pt x="54" y="94"/>
                  </a:cubicBezTo>
                  <a:close/>
                  <a:moveTo>
                    <a:pt x="72" y="43"/>
                  </a:moveTo>
                  <a:cubicBezTo>
                    <a:pt x="74" y="57"/>
                    <a:pt x="65" y="70"/>
                    <a:pt x="51" y="72"/>
                  </a:cubicBezTo>
                  <a:cubicBezTo>
                    <a:pt x="37" y="74"/>
                    <a:pt x="24" y="64"/>
                    <a:pt x="22" y="50"/>
                  </a:cubicBezTo>
                  <a:cubicBezTo>
                    <a:pt x="21" y="36"/>
                    <a:pt x="30" y="24"/>
                    <a:pt x="44" y="22"/>
                  </a:cubicBezTo>
                  <a:cubicBezTo>
                    <a:pt x="48" y="21"/>
                    <a:pt x="52" y="22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24"/>
                    <a:pt x="63" y="26"/>
                    <a:pt x="65" y="29"/>
                  </a:cubicBezTo>
                  <a:cubicBezTo>
                    <a:pt x="67" y="30"/>
                    <a:pt x="68" y="32"/>
                    <a:pt x="69" y="34"/>
                  </a:cubicBezTo>
                  <a:cubicBezTo>
                    <a:pt x="71" y="37"/>
                    <a:pt x="72" y="40"/>
                    <a:pt x="72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Freeform 16"/>
            <p:cNvSpPr>
              <a:spLocks noEditPoints="1"/>
            </p:cNvSpPr>
            <p:nvPr/>
          </p:nvSpPr>
          <p:spPr bwMode="auto">
            <a:xfrm>
              <a:off x="4605608" y="3836795"/>
              <a:ext cx="290513" cy="328612"/>
            </a:xfrm>
            <a:custGeom>
              <a:avLst/>
              <a:gdLst>
                <a:gd name="T0" fmla="*/ 15 w 31"/>
                <a:gd name="T1" fmla="*/ 0 h 35"/>
                <a:gd name="T2" fmla="*/ 24 w 31"/>
                <a:gd name="T3" fmla="*/ 8 h 35"/>
                <a:gd name="T4" fmla="*/ 15 w 31"/>
                <a:gd name="T5" fmla="*/ 17 h 35"/>
                <a:gd name="T6" fmla="*/ 7 w 31"/>
                <a:gd name="T7" fmla="*/ 8 h 35"/>
                <a:gd name="T8" fmla="*/ 15 w 31"/>
                <a:gd name="T9" fmla="*/ 0 h 35"/>
                <a:gd name="T10" fmla="*/ 6 w 31"/>
                <a:gd name="T11" fmla="*/ 19 h 35"/>
                <a:gd name="T12" fmla="*/ 10 w 31"/>
                <a:gd name="T13" fmla="*/ 19 h 35"/>
                <a:gd name="T14" fmla="*/ 14 w 31"/>
                <a:gd name="T15" fmla="*/ 24 h 35"/>
                <a:gd name="T16" fmla="*/ 17 w 31"/>
                <a:gd name="T17" fmla="*/ 24 h 35"/>
                <a:gd name="T18" fmla="*/ 21 w 31"/>
                <a:gd name="T19" fmla="*/ 19 h 35"/>
                <a:gd name="T20" fmla="*/ 24 w 31"/>
                <a:gd name="T21" fmla="*/ 19 h 35"/>
                <a:gd name="T22" fmla="*/ 31 w 31"/>
                <a:gd name="T23" fmla="*/ 25 h 35"/>
                <a:gd name="T24" fmla="*/ 31 w 31"/>
                <a:gd name="T25" fmla="*/ 35 h 35"/>
                <a:gd name="T26" fmla="*/ 0 w 31"/>
                <a:gd name="T27" fmla="*/ 35 h 35"/>
                <a:gd name="T28" fmla="*/ 0 w 31"/>
                <a:gd name="T29" fmla="*/ 25 h 35"/>
                <a:gd name="T30" fmla="*/ 6 w 31"/>
                <a:gd name="T31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5">
                  <a:moveTo>
                    <a:pt x="15" y="0"/>
                  </a:moveTo>
                  <a:cubicBezTo>
                    <a:pt x="20" y="0"/>
                    <a:pt x="24" y="4"/>
                    <a:pt x="24" y="8"/>
                  </a:cubicBezTo>
                  <a:cubicBezTo>
                    <a:pt x="24" y="13"/>
                    <a:pt x="20" y="17"/>
                    <a:pt x="15" y="17"/>
                  </a:cubicBezTo>
                  <a:cubicBezTo>
                    <a:pt x="11" y="17"/>
                    <a:pt x="7" y="13"/>
                    <a:pt x="7" y="8"/>
                  </a:cubicBezTo>
                  <a:cubicBezTo>
                    <a:pt x="7" y="4"/>
                    <a:pt x="11" y="0"/>
                    <a:pt x="15" y="0"/>
                  </a:cubicBez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6"/>
                    <a:pt x="16" y="26"/>
                    <a:pt x="17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1" y="21"/>
                    <a:pt x="31" y="2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6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9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6127115" y="2327275"/>
            <a:ext cx="992505" cy="1005205"/>
            <a:chOff x="4305571" y="1566670"/>
            <a:chExt cx="881063" cy="892175"/>
          </a:xfrm>
          <a:solidFill>
            <a:srgbClr val="6AE7FF">
              <a:alpha val="20000"/>
            </a:srgbClr>
          </a:solidFill>
        </p:grpSpPr>
        <p:sp>
          <p:nvSpPr>
            <p:cNvPr id="134" name="Freeform 17"/>
            <p:cNvSpPr>
              <a:spLocks noEditPoints="1"/>
            </p:cNvSpPr>
            <p:nvPr/>
          </p:nvSpPr>
          <p:spPr bwMode="auto">
            <a:xfrm>
              <a:off x="4305571" y="1566670"/>
              <a:ext cx="881063" cy="892175"/>
            </a:xfrm>
            <a:custGeom>
              <a:avLst/>
              <a:gdLst>
                <a:gd name="T0" fmla="*/ 54 w 94"/>
                <a:gd name="T1" fmla="*/ 95 h 95"/>
                <a:gd name="T2" fmla="*/ 56 w 94"/>
                <a:gd name="T3" fmla="*/ 82 h 95"/>
                <a:gd name="T4" fmla="*/ 65 w 94"/>
                <a:gd name="T5" fmla="*/ 78 h 95"/>
                <a:gd name="T6" fmla="*/ 75 w 94"/>
                <a:gd name="T7" fmla="*/ 86 h 95"/>
                <a:gd name="T8" fmla="*/ 85 w 94"/>
                <a:gd name="T9" fmla="*/ 76 h 95"/>
                <a:gd name="T10" fmla="*/ 78 w 94"/>
                <a:gd name="T11" fmla="*/ 66 h 95"/>
                <a:gd name="T12" fmla="*/ 82 w 94"/>
                <a:gd name="T13" fmla="*/ 56 h 95"/>
                <a:gd name="T14" fmla="*/ 94 w 94"/>
                <a:gd name="T15" fmla="*/ 54 h 95"/>
                <a:gd name="T16" fmla="*/ 94 w 94"/>
                <a:gd name="T17" fmla="*/ 41 h 95"/>
                <a:gd name="T18" fmla="*/ 82 w 94"/>
                <a:gd name="T19" fmla="*/ 38 h 95"/>
                <a:gd name="T20" fmla="*/ 81 w 94"/>
                <a:gd name="T21" fmla="*/ 37 h 95"/>
                <a:gd name="T22" fmla="*/ 81 w 94"/>
                <a:gd name="T23" fmla="*/ 37 h 95"/>
                <a:gd name="T24" fmla="*/ 80 w 94"/>
                <a:gd name="T25" fmla="*/ 34 h 95"/>
                <a:gd name="T26" fmla="*/ 79 w 94"/>
                <a:gd name="T27" fmla="*/ 32 h 95"/>
                <a:gd name="T28" fmla="*/ 79 w 94"/>
                <a:gd name="T29" fmla="*/ 32 h 95"/>
                <a:gd name="T30" fmla="*/ 78 w 94"/>
                <a:gd name="T31" fmla="*/ 29 h 95"/>
                <a:gd name="T32" fmla="*/ 85 w 94"/>
                <a:gd name="T33" fmla="*/ 19 h 95"/>
                <a:gd name="T34" fmla="*/ 75 w 94"/>
                <a:gd name="T35" fmla="*/ 9 h 95"/>
                <a:gd name="T36" fmla="*/ 65 w 94"/>
                <a:gd name="T37" fmla="*/ 16 h 95"/>
                <a:gd name="T38" fmla="*/ 56 w 94"/>
                <a:gd name="T39" fmla="*/ 13 h 95"/>
                <a:gd name="T40" fmla="*/ 54 w 94"/>
                <a:gd name="T41" fmla="*/ 0 h 95"/>
                <a:gd name="T42" fmla="*/ 40 w 94"/>
                <a:gd name="T43" fmla="*/ 0 h 95"/>
                <a:gd name="T44" fmla="*/ 38 w 94"/>
                <a:gd name="T45" fmla="*/ 13 h 95"/>
                <a:gd name="T46" fmla="*/ 29 w 94"/>
                <a:gd name="T47" fmla="*/ 16 h 95"/>
                <a:gd name="T48" fmla="*/ 18 w 94"/>
                <a:gd name="T49" fmla="*/ 9 h 95"/>
                <a:gd name="T50" fmla="*/ 9 w 94"/>
                <a:gd name="T51" fmla="*/ 19 h 95"/>
                <a:gd name="T52" fmla="*/ 16 w 94"/>
                <a:gd name="T53" fmla="*/ 29 h 95"/>
                <a:gd name="T54" fmla="*/ 12 w 94"/>
                <a:gd name="T55" fmla="*/ 38 h 95"/>
                <a:gd name="T56" fmla="*/ 0 w 94"/>
                <a:gd name="T57" fmla="*/ 41 h 95"/>
                <a:gd name="T58" fmla="*/ 0 w 94"/>
                <a:gd name="T59" fmla="*/ 54 h 95"/>
                <a:gd name="T60" fmla="*/ 12 w 94"/>
                <a:gd name="T61" fmla="*/ 56 h 95"/>
                <a:gd name="T62" fmla="*/ 16 w 94"/>
                <a:gd name="T63" fmla="*/ 66 h 95"/>
                <a:gd name="T64" fmla="*/ 9 w 94"/>
                <a:gd name="T65" fmla="*/ 76 h 95"/>
                <a:gd name="T66" fmla="*/ 18 w 94"/>
                <a:gd name="T67" fmla="*/ 86 h 95"/>
                <a:gd name="T68" fmla="*/ 29 w 94"/>
                <a:gd name="T69" fmla="*/ 78 h 95"/>
                <a:gd name="T70" fmla="*/ 38 w 94"/>
                <a:gd name="T71" fmla="*/ 82 h 95"/>
                <a:gd name="T72" fmla="*/ 40 w 94"/>
                <a:gd name="T73" fmla="*/ 95 h 95"/>
                <a:gd name="T74" fmla="*/ 54 w 94"/>
                <a:gd name="T75" fmla="*/ 95 h 95"/>
                <a:gd name="T76" fmla="*/ 72 w 94"/>
                <a:gd name="T77" fmla="*/ 44 h 95"/>
                <a:gd name="T78" fmla="*/ 50 w 94"/>
                <a:gd name="T79" fmla="*/ 72 h 95"/>
                <a:gd name="T80" fmla="*/ 22 w 94"/>
                <a:gd name="T81" fmla="*/ 51 h 95"/>
                <a:gd name="T82" fmla="*/ 44 w 94"/>
                <a:gd name="T83" fmla="*/ 22 h 95"/>
                <a:gd name="T84" fmla="*/ 55 w 94"/>
                <a:gd name="T85" fmla="*/ 24 h 95"/>
                <a:gd name="T86" fmla="*/ 55 w 94"/>
                <a:gd name="T87" fmla="*/ 24 h 95"/>
                <a:gd name="T88" fmla="*/ 65 w 94"/>
                <a:gd name="T89" fmla="*/ 30 h 95"/>
                <a:gd name="T90" fmla="*/ 69 w 94"/>
                <a:gd name="T91" fmla="*/ 35 h 95"/>
                <a:gd name="T92" fmla="*/ 72 w 94"/>
                <a:gd name="T93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" h="95">
                  <a:moveTo>
                    <a:pt x="54" y="95"/>
                  </a:moveTo>
                  <a:cubicBezTo>
                    <a:pt x="56" y="82"/>
                    <a:pt x="56" y="82"/>
                    <a:pt x="56" y="82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54" y="95"/>
                    <a:pt x="54" y="95"/>
                    <a:pt x="54" y="95"/>
                  </a:cubicBezTo>
                  <a:close/>
                  <a:moveTo>
                    <a:pt x="72" y="44"/>
                  </a:moveTo>
                  <a:cubicBezTo>
                    <a:pt x="74" y="58"/>
                    <a:pt x="64" y="71"/>
                    <a:pt x="50" y="72"/>
                  </a:cubicBezTo>
                  <a:cubicBezTo>
                    <a:pt x="37" y="74"/>
                    <a:pt x="24" y="65"/>
                    <a:pt x="22" y="51"/>
                  </a:cubicBezTo>
                  <a:cubicBezTo>
                    <a:pt x="20" y="37"/>
                    <a:pt x="30" y="24"/>
                    <a:pt x="44" y="22"/>
                  </a:cubicBezTo>
                  <a:cubicBezTo>
                    <a:pt x="48" y="22"/>
                    <a:pt x="52" y="22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5"/>
                    <a:pt x="62" y="27"/>
                    <a:pt x="65" y="30"/>
                  </a:cubicBezTo>
                  <a:cubicBezTo>
                    <a:pt x="66" y="31"/>
                    <a:pt x="68" y="33"/>
                    <a:pt x="69" y="35"/>
                  </a:cubicBezTo>
                  <a:cubicBezTo>
                    <a:pt x="70" y="38"/>
                    <a:pt x="72" y="41"/>
                    <a:pt x="7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18"/>
            <p:cNvSpPr>
              <a:spLocks noEditPoints="1"/>
            </p:cNvSpPr>
            <p:nvPr/>
          </p:nvSpPr>
          <p:spPr bwMode="auto">
            <a:xfrm>
              <a:off x="4605608" y="1839720"/>
              <a:ext cx="280988" cy="327025"/>
            </a:xfrm>
            <a:custGeom>
              <a:avLst/>
              <a:gdLst>
                <a:gd name="T0" fmla="*/ 15 w 30"/>
                <a:gd name="T1" fmla="*/ 0 h 35"/>
                <a:gd name="T2" fmla="*/ 23 w 30"/>
                <a:gd name="T3" fmla="*/ 8 h 35"/>
                <a:gd name="T4" fmla="*/ 15 w 30"/>
                <a:gd name="T5" fmla="*/ 16 h 35"/>
                <a:gd name="T6" fmla="*/ 7 w 30"/>
                <a:gd name="T7" fmla="*/ 8 h 35"/>
                <a:gd name="T8" fmla="*/ 15 w 30"/>
                <a:gd name="T9" fmla="*/ 0 h 35"/>
                <a:gd name="T10" fmla="*/ 6 w 30"/>
                <a:gd name="T11" fmla="*/ 18 h 35"/>
                <a:gd name="T12" fmla="*/ 10 w 30"/>
                <a:gd name="T13" fmla="*/ 18 h 35"/>
                <a:gd name="T14" fmla="*/ 13 w 30"/>
                <a:gd name="T15" fmla="*/ 24 h 35"/>
                <a:gd name="T16" fmla="*/ 17 w 30"/>
                <a:gd name="T17" fmla="*/ 24 h 35"/>
                <a:gd name="T18" fmla="*/ 20 w 30"/>
                <a:gd name="T19" fmla="*/ 18 h 35"/>
                <a:gd name="T20" fmla="*/ 24 w 30"/>
                <a:gd name="T21" fmla="*/ 18 h 35"/>
                <a:gd name="T22" fmla="*/ 30 w 30"/>
                <a:gd name="T23" fmla="*/ 25 h 35"/>
                <a:gd name="T24" fmla="*/ 30 w 30"/>
                <a:gd name="T25" fmla="*/ 35 h 35"/>
                <a:gd name="T26" fmla="*/ 0 w 30"/>
                <a:gd name="T27" fmla="*/ 35 h 35"/>
                <a:gd name="T28" fmla="*/ 0 w 30"/>
                <a:gd name="T29" fmla="*/ 25 h 35"/>
                <a:gd name="T30" fmla="*/ 6 w 30"/>
                <a:gd name="T3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0" y="0"/>
                    <a:pt x="23" y="3"/>
                    <a:pt x="23" y="8"/>
                  </a:cubicBezTo>
                  <a:cubicBezTo>
                    <a:pt x="23" y="13"/>
                    <a:pt x="20" y="16"/>
                    <a:pt x="15" y="16"/>
                  </a:cubicBezTo>
                  <a:cubicBezTo>
                    <a:pt x="10" y="16"/>
                    <a:pt x="7" y="13"/>
                    <a:pt x="7" y="8"/>
                  </a:cubicBezTo>
                  <a:cubicBezTo>
                    <a:pt x="7" y="3"/>
                    <a:pt x="10" y="0"/>
                    <a:pt x="15" y="0"/>
                  </a:cubicBezTo>
                  <a:close/>
                  <a:moveTo>
                    <a:pt x="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6"/>
                    <a:pt x="16" y="26"/>
                    <a:pt x="17" y="2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7" y="18"/>
                    <a:pt x="30" y="21"/>
                    <a:pt x="30" y="2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5" y="35"/>
                    <a:pt x="5" y="35"/>
                    <a:pt x="0" y="3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3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085715" y="3129915"/>
            <a:ext cx="1647190" cy="1649095"/>
            <a:chOff x="3381108" y="2279458"/>
            <a:chExt cx="1462088" cy="1463675"/>
          </a:xfrm>
          <a:solidFill>
            <a:srgbClr val="6AE7FF">
              <a:alpha val="50000"/>
            </a:srgbClr>
          </a:solidFill>
        </p:grpSpPr>
        <p:sp>
          <p:nvSpPr>
            <p:cNvPr id="137" name="Freeform 19"/>
            <p:cNvSpPr>
              <a:spLocks noEditPoints="1"/>
            </p:cNvSpPr>
            <p:nvPr/>
          </p:nvSpPr>
          <p:spPr bwMode="auto">
            <a:xfrm>
              <a:off x="3381108" y="2279458"/>
              <a:ext cx="1462088" cy="1463675"/>
            </a:xfrm>
            <a:custGeom>
              <a:avLst/>
              <a:gdLst>
                <a:gd name="T0" fmla="*/ 89 w 156"/>
                <a:gd name="T1" fmla="*/ 156 h 156"/>
                <a:gd name="T2" fmla="*/ 93 w 156"/>
                <a:gd name="T3" fmla="*/ 135 h 156"/>
                <a:gd name="T4" fmla="*/ 108 w 156"/>
                <a:gd name="T5" fmla="*/ 129 h 156"/>
                <a:gd name="T6" fmla="*/ 125 w 156"/>
                <a:gd name="T7" fmla="*/ 141 h 156"/>
                <a:gd name="T8" fmla="*/ 141 w 156"/>
                <a:gd name="T9" fmla="*/ 125 h 156"/>
                <a:gd name="T10" fmla="*/ 129 w 156"/>
                <a:gd name="T11" fmla="*/ 108 h 156"/>
                <a:gd name="T12" fmla="*/ 135 w 156"/>
                <a:gd name="T13" fmla="*/ 93 h 156"/>
                <a:gd name="T14" fmla="*/ 156 w 156"/>
                <a:gd name="T15" fmla="*/ 89 h 156"/>
                <a:gd name="T16" fmla="*/ 156 w 156"/>
                <a:gd name="T17" fmla="*/ 67 h 156"/>
                <a:gd name="T18" fmla="*/ 135 w 156"/>
                <a:gd name="T19" fmla="*/ 63 h 156"/>
                <a:gd name="T20" fmla="*/ 135 w 156"/>
                <a:gd name="T21" fmla="*/ 62 h 156"/>
                <a:gd name="T22" fmla="*/ 135 w 156"/>
                <a:gd name="T23" fmla="*/ 62 h 156"/>
                <a:gd name="T24" fmla="*/ 132 w 156"/>
                <a:gd name="T25" fmla="*/ 56 h 156"/>
                <a:gd name="T26" fmla="*/ 131 w 156"/>
                <a:gd name="T27" fmla="*/ 53 h 156"/>
                <a:gd name="T28" fmla="*/ 131 w 156"/>
                <a:gd name="T29" fmla="*/ 53 h 156"/>
                <a:gd name="T30" fmla="*/ 129 w 156"/>
                <a:gd name="T31" fmla="*/ 48 h 156"/>
                <a:gd name="T32" fmla="*/ 141 w 156"/>
                <a:gd name="T33" fmla="*/ 31 h 156"/>
                <a:gd name="T34" fmla="*/ 125 w 156"/>
                <a:gd name="T35" fmla="*/ 15 h 156"/>
                <a:gd name="T36" fmla="*/ 108 w 156"/>
                <a:gd name="T37" fmla="*/ 27 h 156"/>
                <a:gd name="T38" fmla="*/ 93 w 156"/>
                <a:gd name="T39" fmla="*/ 21 h 156"/>
                <a:gd name="T40" fmla="*/ 89 w 156"/>
                <a:gd name="T41" fmla="*/ 0 h 156"/>
                <a:gd name="T42" fmla="*/ 67 w 156"/>
                <a:gd name="T43" fmla="*/ 0 h 156"/>
                <a:gd name="T44" fmla="*/ 63 w 156"/>
                <a:gd name="T45" fmla="*/ 21 h 156"/>
                <a:gd name="T46" fmla="*/ 48 w 156"/>
                <a:gd name="T47" fmla="*/ 27 h 156"/>
                <a:gd name="T48" fmla="*/ 31 w 156"/>
                <a:gd name="T49" fmla="*/ 15 h 156"/>
                <a:gd name="T50" fmla="*/ 15 w 156"/>
                <a:gd name="T51" fmla="*/ 31 h 156"/>
                <a:gd name="T52" fmla="*/ 27 w 156"/>
                <a:gd name="T53" fmla="*/ 48 h 156"/>
                <a:gd name="T54" fmla="*/ 21 w 156"/>
                <a:gd name="T55" fmla="*/ 63 h 156"/>
                <a:gd name="T56" fmla="*/ 0 w 156"/>
                <a:gd name="T57" fmla="*/ 67 h 156"/>
                <a:gd name="T58" fmla="*/ 0 w 156"/>
                <a:gd name="T59" fmla="*/ 89 h 156"/>
                <a:gd name="T60" fmla="*/ 21 w 156"/>
                <a:gd name="T61" fmla="*/ 93 h 156"/>
                <a:gd name="T62" fmla="*/ 27 w 156"/>
                <a:gd name="T63" fmla="*/ 108 h 156"/>
                <a:gd name="T64" fmla="*/ 15 w 156"/>
                <a:gd name="T65" fmla="*/ 125 h 156"/>
                <a:gd name="T66" fmla="*/ 31 w 156"/>
                <a:gd name="T67" fmla="*/ 141 h 156"/>
                <a:gd name="T68" fmla="*/ 48 w 156"/>
                <a:gd name="T69" fmla="*/ 129 h 156"/>
                <a:gd name="T70" fmla="*/ 63 w 156"/>
                <a:gd name="T71" fmla="*/ 135 h 156"/>
                <a:gd name="T72" fmla="*/ 67 w 156"/>
                <a:gd name="T73" fmla="*/ 156 h 156"/>
                <a:gd name="T74" fmla="*/ 89 w 156"/>
                <a:gd name="T75" fmla="*/ 156 h 156"/>
                <a:gd name="T76" fmla="*/ 119 w 156"/>
                <a:gd name="T77" fmla="*/ 72 h 156"/>
                <a:gd name="T78" fmla="*/ 84 w 156"/>
                <a:gd name="T79" fmla="*/ 119 h 156"/>
                <a:gd name="T80" fmla="*/ 37 w 156"/>
                <a:gd name="T81" fmla="*/ 84 h 156"/>
                <a:gd name="T82" fmla="*/ 72 w 156"/>
                <a:gd name="T83" fmla="*/ 37 h 156"/>
                <a:gd name="T84" fmla="*/ 92 w 156"/>
                <a:gd name="T85" fmla="*/ 39 h 156"/>
                <a:gd name="T86" fmla="*/ 92 w 156"/>
                <a:gd name="T87" fmla="*/ 39 h 156"/>
                <a:gd name="T88" fmla="*/ 107 w 156"/>
                <a:gd name="T89" fmla="*/ 49 h 156"/>
                <a:gd name="T90" fmla="*/ 114 w 156"/>
                <a:gd name="T91" fmla="*/ 57 h 156"/>
                <a:gd name="T92" fmla="*/ 119 w 156"/>
                <a:gd name="T93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56">
                  <a:moveTo>
                    <a:pt x="89" y="156"/>
                  </a:moveTo>
                  <a:cubicBezTo>
                    <a:pt x="93" y="135"/>
                    <a:pt x="93" y="135"/>
                    <a:pt x="93" y="135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89" y="156"/>
                    <a:pt x="89" y="156"/>
                    <a:pt x="89" y="156"/>
                  </a:cubicBezTo>
                  <a:close/>
                  <a:moveTo>
                    <a:pt x="119" y="72"/>
                  </a:moveTo>
                  <a:cubicBezTo>
                    <a:pt x="122" y="95"/>
                    <a:pt x="106" y="116"/>
                    <a:pt x="84" y="119"/>
                  </a:cubicBezTo>
                  <a:cubicBezTo>
                    <a:pt x="61" y="122"/>
                    <a:pt x="40" y="106"/>
                    <a:pt x="37" y="84"/>
                  </a:cubicBezTo>
                  <a:cubicBezTo>
                    <a:pt x="34" y="61"/>
                    <a:pt x="50" y="40"/>
                    <a:pt x="72" y="37"/>
                  </a:cubicBezTo>
                  <a:cubicBezTo>
                    <a:pt x="79" y="36"/>
                    <a:pt x="86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8" y="41"/>
                    <a:pt x="103" y="44"/>
                    <a:pt x="107" y="49"/>
                  </a:cubicBezTo>
                  <a:cubicBezTo>
                    <a:pt x="110" y="51"/>
                    <a:pt x="112" y="54"/>
                    <a:pt x="114" y="57"/>
                  </a:cubicBezTo>
                  <a:cubicBezTo>
                    <a:pt x="117" y="62"/>
                    <a:pt x="119" y="67"/>
                    <a:pt x="119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Freeform 20"/>
            <p:cNvSpPr>
              <a:spLocks noEditPoints="1"/>
            </p:cNvSpPr>
            <p:nvPr/>
          </p:nvSpPr>
          <p:spPr bwMode="auto">
            <a:xfrm>
              <a:off x="3877996" y="2720783"/>
              <a:ext cx="468313" cy="544512"/>
            </a:xfrm>
            <a:custGeom>
              <a:avLst/>
              <a:gdLst>
                <a:gd name="T0" fmla="*/ 25 w 50"/>
                <a:gd name="T1" fmla="*/ 0 h 58"/>
                <a:gd name="T2" fmla="*/ 39 w 50"/>
                <a:gd name="T3" fmla="*/ 14 h 58"/>
                <a:gd name="T4" fmla="*/ 25 w 50"/>
                <a:gd name="T5" fmla="*/ 28 h 58"/>
                <a:gd name="T6" fmla="*/ 11 w 50"/>
                <a:gd name="T7" fmla="*/ 14 h 58"/>
                <a:gd name="T8" fmla="*/ 25 w 50"/>
                <a:gd name="T9" fmla="*/ 0 h 58"/>
                <a:gd name="T10" fmla="*/ 10 w 50"/>
                <a:gd name="T11" fmla="*/ 31 h 58"/>
                <a:gd name="T12" fmla="*/ 16 w 50"/>
                <a:gd name="T13" fmla="*/ 31 h 58"/>
                <a:gd name="T14" fmla="*/ 22 w 50"/>
                <a:gd name="T15" fmla="*/ 40 h 58"/>
                <a:gd name="T16" fmla="*/ 28 w 50"/>
                <a:gd name="T17" fmla="*/ 40 h 58"/>
                <a:gd name="T18" fmla="*/ 34 w 50"/>
                <a:gd name="T19" fmla="*/ 31 h 58"/>
                <a:gd name="T20" fmla="*/ 40 w 50"/>
                <a:gd name="T21" fmla="*/ 31 h 58"/>
                <a:gd name="T22" fmla="*/ 50 w 50"/>
                <a:gd name="T23" fmla="*/ 41 h 58"/>
                <a:gd name="T24" fmla="*/ 50 w 50"/>
                <a:gd name="T25" fmla="*/ 58 h 58"/>
                <a:gd name="T26" fmla="*/ 0 w 50"/>
                <a:gd name="T27" fmla="*/ 58 h 58"/>
                <a:gd name="T28" fmla="*/ 0 w 50"/>
                <a:gd name="T29" fmla="*/ 41 h 58"/>
                <a:gd name="T30" fmla="*/ 10 w 50"/>
                <a:gd name="T31" fmla="*/ 3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8">
                  <a:moveTo>
                    <a:pt x="25" y="0"/>
                  </a:moveTo>
                  <a:cubicBezTo>
                    <a:pt x="33" y="0"/>
                    <a:pt x="39" y="6"/>
                    <a:pt x="39" y="14"/>
                  </a:cubicBezTo>
                  <a:cubicBezTo>
                    <a:pt x="39" y="21"/>
                    <a:pt x="33" y="28"/>
                    <a:pt x="25" y="28"/>
                  </a:cubicBezTo>
                  <a:cubicBezTo>
                    <a:pt x="17" y="28"/>
                    <a:pt x="11" y="21"/>
                    <a:pt x="11" y="14"/>
                  </a:cubicBezTo>
                  <a:cubicBezTo>
                    <a:pt x="11" y="6"/>
                    <a:pt x="17" y="0"/>
                    <a:pt x="25" y="0"/>
                  </a:cubicBezTo>
                  <a:close/>
                  <a:moveTo>
                    <a:pt x="10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3"/>
                    <a:pt x="26" y="43"/>
                    <a:pt x="28" y="4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31"/>
                    <a:pt x="50" y="36"/>
                    <a:pt x="50" y="41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2" y="58"/>
                    <a:pt x="8" y="58"/>
                    <a:pt x="0" y="5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36"/>
                    <a:pt x="5" y="31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9" name="任意多边形 138"/>
          <p:cNvSpPr/>
          <p:nvPr/>
        </p:nvSpPr>
        <p:spPr>
          <a:xfrm>
            <a:off x="7050405" y="3002915"/>
            <a:ext cx="3189605" cy="25590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任意多边形 139"/>
          <p:cNvSpPr/>
          <p:nvPr/>
        </p:nvSpPr>
        <p:spPr>
          <a:xfrm>
            <a:off x="7104275" y="5270919"/>
            <a:ext cx="3189605" cy="255905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" name="任意多边形 140"/>
          <p:cNvSpPr/>
          <p:nvPr/>
        </p:nvSpPr>
        <p:spPr>
          <a:xfrm flipH="1">
            <a:off x="2006600" y="4190365"/>
            <a:ext cx="3242945" cy="288290"/>
          </a:xfrm>
          <a:custGeom>
            <a:avLst/>
            <a:gdLst>
              <a:gd name="connsiteX0" fmla="*/ 0 w 3575098"/>
              <a:gd name="connsiteY0" fmla="*/ 0 h 226882"/>
              <a:gd name="connsiteX1" fmla="*/ 226882 w 3575098"/>
              <a:gd name="connsiteY1" fmla="*/ 226882 h 226882"/>
              <a:gd name="connsiteX2" fmla="*/ 3575098 w 3575098"/>
              <a:gd name="connsiteY2" fmla="*/ 226882 h 2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5098" h="226882">
                <a:moveTo>
                  <a:pt x="0" y="0"/>
                </a:moveTo>
                <a:lnTo>
                  <a:pt x="226882" y="226882"/>
                </a:lnTo>
                <a:lnTo>
                  <a:pt x="3575098" y="226882"/>
                </a:lnTo>
              </a:path>
            </a:pathLst>
          </a:cu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40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TextBox 54"/>
          <p:cNvSpPr txBox="1"/>
          <p:nvPr/>
        </p:nvSpPr>
        <p:spPr>
          <a:xfrm>
            <a:off x="7343140" y="2632618"/>
            <a:ext cx="2488757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PHP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</a:t>
            </a: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SESSION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污染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5" name="TextBox 54"/>
          <p:cNvSpPr txBox="1"/>
          <p:nvPr/>
        </p:nvSpPr>
        <p:spPr>
          <a:xfrm>
            <a:off x="7343140" y="4927661"/>
            <a:ext cx="295074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XXE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EXCEL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中的应用场景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30A097-5A43-4E43-A85C-FB77EFB1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481080"/>
            <a:ext cx="3010017" cy="1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39" grpId="0" animBg="1"/>
      <p:bldP spid="140" grpId="0" animBg="1"/>
      <p:bldP spid="141" grpId="0" animBg="1"/>
      <p:bldP spid="143" grpId="0"/>
      <p:bldP spid="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趣味的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SESSION</a:t>
            </a:r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PHP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中的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SESSION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污染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Arc 16">
            <a:extLst>
              <a:ext uri="{FF2B5EF4-FFF2-40B4-BE49-F238E27FC236}">
                <a16:creationId xmlns:a16="http://schemas.microsoft.com/office/drawing/2014/main" id="{C96C3917-16DE-433E-A436-186784B059B2}"/>
              </a:ext>
            </a:extLst>
          </p:cNvPr>
          <p:cNvSpPr/>
          <p:nvPr/>
        </p:nvSpPr>
        <p:spPr>
          <a:xfrm flipH="1">
            <a:off x="1892886" y="1996009"/>
            <a:ext cx="7034628" cy="1948192"/>
          </a:xfrm>
          <a:prstGeom prst="arc">
            <a:avLst/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Arc 17">
            <a:extLst>
              <a:ext uri="{FF2B5EF4-FFF2-40B4-BE49-F238E27FC236}">
                <a16:creationId xmlns:a16="http://schemas.microsoft.com/office/drawing/2014/main" id="{D4BE94E3-E27B-4460-A984-3EDC1F2F4B22}"/>
              </a:ext>
            </a:extLst>
          </p:cNvPr>
          <p:cNvSpPr/>
          <p:nvPr/>
        </p:nvSpPr>
        <p:spPr>
          <a:xfrm>
            <a:off x="3576699" y="2004171"/>
            <a:ext cx="6815332" cy="2114967"/>
          </a:xfrm>
          <a:prstGeom prst="arc">
            <a:avLst/>
          </a:prstGeom>
          <a:ln w="12700"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9475B390-B0B3-4C54-AE54-6AAB749CFBD8}"/>
              </a:ext>
            </a:extLst>
          </p:cNvPr>
          <p:cNvSpPr/>
          <p:nvPr/>
        </p:nvSpPr>
        <p:spPr>
          <a:xfrm flipH="1">
            <a:off x="9825220" y="3081657"/>
            <a:ext cx="1095375" cy="1101725"/>
          </a:xfrm>
          <a:prstGeom prst="ellipse">
            <a:avLst/>
          </a:prstGeom>
          <a:solidFill>
            <a:srgbClr val="6AE7FF">
              <a:alpha val="50000"/>
            </a:srgb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A4E69027-8437-47B0-A84A-A1BE32D833AD}"/>
              </a:ext>
            </a:extLst>
          </p:cNvPr>
          <p:cNvSpPr/>
          <p:nvPr/>
        </p:nvSpPr>
        <p:spPr>
          <a:xfrm flipH="1">
            <a:off x="1403812" y="3018753"/>
            <a:ext cx="1095375" cy="1101725"/>
          </a:xfrm>
          <a:prstGeom prst="ellipse">
            <a:avLst/>
          </a:prstGeom>
          <a:solidFill>
            <a:srgbClr val="6AE7FF">
              <a:alpha val="50000"/>
            </a:srgb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76C05B-D8E5-4F77-9B00-5D30DFEB3CA9}"/>
              </a:ext>
            </a:extLst>
          </p:cNvPr>
          <p:cNvGrpSpPr/>
          <p:nvPr/>
        </p:nvGrpSpPr>
        <p:grpSpPr>
          <a:xfrm>
            <a:off x="5410200" y="1215075"/>
            <a:ext cx="1574165" cy="1583055"/>
            <a:chOff x="8362" y="2386"/>
            <a:chExt cx="2479" cy="2493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5BA58DD0-E9F0-4DF1-90D0-A122DAEE628A}"/>
                </a:ext>
              </a:extLst>
            </p:cNvPr>
            <p:cNvSpPr/>
            <p:nvPr/>
          </p:nvSpPr>
          <p:spPr>
            <a:xfrm flipH="1">
              <a:off x="8362" y="2386"/>
              <a:ext cx="2479" cy="2493"/>
            </a:xfrm>
            <a:prstGeom prst="ellipse">
              <a:avLst/>
            </a:prstGeom>
            <a:solidFill>
              <a:srgbClr val="6AE7FF">
                <a:alpha val="70000"/>
              </a:srgb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7ECC5CDE-5A12-4744-9A03-29A0E452E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93" y="4005"/>
              <a:ext cx="2014" cy="4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en Sans" pitchFamily="34" charset="0"/>
                </a:rPr>
                <a:t>SESSION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0F818CC-42B3-489D-ACDD-040E51BB42B5}"/>
              </a:ext>
            </a:extLst>
          </p:cNvPr>
          <p:cNvSpPr/>
          <p:nvPr/>
        </p:nvSpPr>
        <p:spPr>
          <a:xfrm>
            <a:off x="2566987" y="2534556"/>
            <a:ext cx="3075153" cy="282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场景：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在进行一些操作时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很常见的写法是先将验证码存储于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Session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当中，将验证码作为图片或是手机验证码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邮箱等方式发送给用户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对其进行身份的验证</a:t>
            </a:r>
            <a:r>
              <a:rPr 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通常在这种情况下会很容易引发一个问题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 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该场景常见于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php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中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     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用户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找回密码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需要进行手机校验码的校验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服务器把发送出去的验证码放在了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Session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中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此时用户必须输入正确的验证码才能成功的进行密码重置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A7D0AC-627B-498F-A4D3-E110AA159DBB}"/>
              </a:ext>
            </a:extLst>
          </p:cNvPr>
          <p:cNvSpPr/>
          <p:nvPr/>
        </p:nvSpPr>
        <p:spPr>
          <a:xfrm>
            <a:off x="6710011" y="2585870"/>
            <a:ext cx="29797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场景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: 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在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php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中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,session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使用文件的方式存储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它的唯一性不是很好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多个应用可以访问同一个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Session)</a:t>
            </a:r>
          </a:p>
          <a:p>
            <a:endParaRPr lang="en-US" altLang="zh-CN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某程序员开发了一套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CMS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，把他作为一个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demo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部署在了自己的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官网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上某程序员开发了一套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CMS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，把他作为一个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demo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部署在了自己的</a:t>
            </a:r>
            <a:r>
              <a:rPr lang="zh-CN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官网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B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，但是这两个域名都解析到了同一服务器上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可能就会产生很大的问题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9EDEFE-A9FB-4CB1-B7CA-DEF25698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146" y="1481896"/>
            <a:ext cx="1108368" cy="70997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4C45CD6-E965-420E-9A30-D0B9B520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925" y="3366053"/>
            <a:ext cx="906211" cy="532931"/>
          </a:xfrm>
          <a:prstGeom prst="rect">
            <a:avLst/>
          </a:prstGeom>
        </p:spPr>
      </p:pic>
      <p:pic>
        <p:nvPicPr>
          <p:cNvPr id="259" name="图片 258">
            <a:extLst>
              <a:ext uri="{FF2B5EF4-FFF2-40B4-BE49-F238E27FC236}">
                <a16:creationId xmlns:a16="http://schemas.microsoft.com/office/drawing/2014/main" id="{77EFCFA9-ED61-43DB-A9D8-99EF709A3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59779" y="3366053"/>
            <a:ext cx="932378" cy="401355"/>
          </a:xfrm>
          <a:prstGeom prst="rect">
            <a:avLst/>
          </a:prstGeom>
        </p:spPr>
      </p:pic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B6CB6BA-90FC-4717-9B65-D399EB534A8F}"/>
              </a:ext>
            </a:extLst>
          </p:cNvPr>
          <p:cNvCxnSpPr/>
          <p:nvPr/>
        </p:nvCxnSpPr>
        <p:spPr>
          <a:xfrm>
            <a:off x="6226321" y="2798130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484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6" grpId="0" animBg="1"/>
      <p:bldP spid="7" grpId="0" animBg="1"/>
      <p:bldP spid="37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4BFAC9F-CB91-40E7-A1ED-4A31873430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4633" y="667845"/>
            <a:ext cx="3437890" cy="30283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71449F-343A-470B-A7F6-BD43B8715CE7}"/>
              </a:ext>
            </a:extLst>
          </p:cNvPr>
          <p:cNvSpPr/>
          <p:nvPr/>
        </p:nvSpPr>
        <p:spPr>
          <a:xfrm>
            <a:off x="5944968" y="390846"/>
            <a:ext cx="3453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当正常情况下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必须是验证码输入正确才能成功：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230F923-242C-477A-9F2F-1F0B0E8121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83861" y="681562"/>
            <a:ext cx="5449863" cy="27474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758984F-FF9E-45E4-99D5-A6EA8A457B0C}"/>
              </a:ext>
            </a:extLst>
          </p:cNvPr>
          <p:cNvSpPr/>
          <p:nvPr/>
        </p:nvSpPr>
        <p:spPr>
          <a:xfrm>
            <a:off x="1038664" y="4187519"/>
            <a:ext cx="41898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>
              <a:spcAft>
                <a:spcPts val="0"/>
              </a:spcAft>
            </a:pP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但是如果在没发送验证码的情况下，那么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session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中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code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为空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再将请求提交的验证码置为空</a:t>
            </a:r>
          </a:p>
          <a:p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使用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php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的情况下会导致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false == false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，即条件为真，验证码匹配成功，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zh-CN" b="1" dirty="0">
                <a:solidFill>
                  <a:srgbClr val="FF0000"/>
                </a:solidFill>
              </a:rPr>
              <a:t>出现这一问题的原因是由于服务器没有正确的处理</a:t>
            </a:r>
            <a:r>
              <a:rPr lang="en-US" altLang="zh-CN" b="1" dirty="0">
                <a:solidFill>
                  <a:srgbClr val="FF0000"/>
                </a:solidFill>
              </a:rPr>
              <a:t>session</a:t>
            </a:r>
            <a:r>
              <a:rPr lang="zh-CN" altLang="zh-CN" b="1" dirty="0">
                <a:solidFill>
                  <a:srgbClr val="FF0000"/>
                </a:solidFill>
              </a:rPr>
              <a:t>，在使用之后必须对其进行销毁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zh-CN" b="1" dirty="0">
                <a:solidFill>
                  <a:srgbClr val="FF0000"/>
                </a:solidFill>
              </a:rPr>
              <a:t>并且需要对</a:t>
            </a:r>
            <a:r>
              <a:rPr lang="en-US" altLang="zh-CN" b="1" dirty="0">
                <a:solidFill>
                  <a:srgbClr val="FF0000"/>
                </a:solidFill>
              </a:rPr>
              <a:t>session</a:t>
            </a:r>
            <a:r>
              <a:rPr lang="zh-CN" altLang="zh-CN" b="1" dirty="0">
                <a:solidFill>
                  <a:srgbClr val="FF0000"/>
                </a:solidFill>
              </a:rPr>
              <a:t>进行空验证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C5D59D3-18AA-4D81-82DA-7503AE66D9C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62015" y="4063829"/>
            <a:ext cx="5449863" cy="26590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64D083D-F8BC-442A-8924-9D4892FF5CD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18422" y="3508607"/>
            <a:ext cx="3380740" cy="4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0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477CAC8-1783-4A17-B348-8A5600CFC3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0229" y="783104"/>
            <a:ext cx="5922645" cy="23590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054A95-394B-4AB9-9E37-3497144522AC}"/>
              </a:ext>
            </a:extLst>
          </p:cNvPr>
          <p:cNvSpPr/>
          <p:nvPr/>
        </p:nvSpPr>
        <p:spPr>
          <a:xfrm>
            <a:off x="1651871" y="377190"/>
            <a:ext cx="36231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1525" indent="266700" algn="just">
              <a:spcAft>
                <a:spcPts val="0"/>
              </a:spcAft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Demo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站点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http://www.test.com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):</a:t>
            </a:r>
            <a:endParaRPr lang="zh-CN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34E7C-4658-4F47-91C8-9BB199689CE7}"/>
              </a:ext>
            </a:extLst>
          </p:cNvPr>
          <p:cNvSpPr/>
          <p:nvPr/>
        </p:nvSpPr>
        <p:spPr>
          <a:xfrm>
            <a:off x="6701878" y="377190"/>
            <a:ext cx="435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1525" indent="228600" algn="just">
              <a:spcAft>
                <a:spcPts val="0"/>
              </a:spcAft>
            </a:pP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正式站点的后台应用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http://admin.test.com</a:t>
            </a:r>
            <a:r>
              <a:rPr lang="en-US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):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169D5D-80E9-4960-BA26-4D009EC136E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007298" y="792815"/>
            <a:ext cx="4914265" cy="12566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F13D0FE-549C-4436-9A2B-428E4EBE57E2}"/>
              </a:ext>
            </a:extLst>
          </p:cNvPr>
          <p:cNvSpPr/>
          <p:nvPr/>
        </p:nvSpPr>
        <p:spPr>
          <a:xfrm>
            <a:off x="3154354" y="3271044"/>
            <a:ext cx="1534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先访问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demo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应用：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F86B7B-7A3E-4691-BB29-4AE9E750350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67942" y="3630587"/>
            <a:ext cx="6093362" cy="18357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19C3371-D497-4DA7-A359-487DDA3B90DE}"/>
              </a:ext>
            </a:extLst>
          </p:cNvPr>
          <p:cNvSpPr/>
          <p:nvPr/>
        </p:nvSpPr>
        <p:spPr>
          <a:xfrm>
            <a:off x="8060321" y="3290500"/>
            <a:ext cx="3094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然后直接去访问另一个应用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(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正式站点后台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):</a:t>
            </a:r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7B0A7F6-83E9-41D2-AC01-FB6D7FA42D1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007298" y="3676754"/>
            <a:ext cx="4914265" cy="17600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1E38394-0A1B-4459-AC17-7DAD9EDC5471}"/>
              </a:ext>
            </a:extLst>
          </p:cNvPr>
          <p:cNvSpPr/>
          <p:nvPr/>
        </p:nvSpPr>
        <p:spPr>
          <a:xfrm>
            <a:off x="3384061" y="556922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71525" indent="266700" algn="just">
              <a:spcAft>
                <a:spcPts val="0"/>
              </a:spcAft>
            </a:pP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在未登录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http://admin.test.com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的情况下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通过先访问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http://www.test.com/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demo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站点对自己的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session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进行一次赋值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伪造出身份</a:t>
            </a:r>
          </a:p>
          <a:p>
            <a:pPr marL="771525" indent="266700" algn="just">
              <a:spcAft>
                <a:spcPts val="0"/>
              </a:spcAft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 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那么这个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session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是可以被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http://admin.test.com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访问到的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,</a:t>
            </a:r>
            <a:r>
              <a:rPr lang="zh-CN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所以造成的混淆使用引发安全问题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494E040-2E56-4225-9AC2-E8C7492E928B}"/>
              </a:ext>
            </a:extLst>
          </p:cNvPr>
          <p:cNvCxnSpPr>
            <a:endCxn id="8" idx="1"/>
          </p:cNvCxnSpPr>
          <p:nvPr/>
        </p:nvCxnSpPr>
        <p:spPr>
          <a:xfrm>
            <a:off x="4743938" y="3409543"/>
            <a:ext cx="3316383" cy="1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019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趣味的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SESSION</a:t>
            </a:r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XXE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EXCEL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中的应用场景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F84309-EF5B-4157-8630-1D62ACFA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9" y="1356270"/>
            <a:ext cx="5301933" cy="15829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15EA10-4E36-4AEA-8C53-F5E4C9EE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478" y="1356270"/>
            <a:ext cx="5965194" cy="15829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2820E-1338-44CA-9EF1-D3E489451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508" y="3684348"/>
            <a:ext cx="9967306" cy="2748097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1921FD31-F15D-4B8D-92E5-1EA6DE75596B}"/>
              </a:ext>
            </a:extLst>
          </p:cNvPr>
          <p:cNvSpPr/>
          <p:nvPr/>
        </p:nvSpPr>
        <p:spPr>
          <a:xfrm>
            <a:off x="5546411" y="1201454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17A6BF2-5C7D-4762-89D7-67E5DCDBB886}"/>
              </a:ext>
            </a:extLst>
          </p:cNvPr>
          <p:cNvSpPr/>
          <p:nvPr/>
        </p:nvSpPr>
        <p:spPr>
          <a:xfrm>
            <a:off x="11759761" y="1201454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6EBBA3C-630F-4643-9858-952AB6DA5FAE}"/>
              </a:ext>
            </a:extLst>
          </p:cNvPr>
          <p:cNvSpPr/>
          <p:nvPr/>
        </p:nvSpPr>
        <p:spPr>
          <a:xfrm>
            <a:off x="11034526" y="3758244"/>
            <a:ext cx="290914" cy="309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1FA646-97DE-47BF-8377-22AF0AD841FC}"/>
              </a:ext>
            </a:extLst>
          </p:cNvPr>
          <p:cNvSpPr/>
          <p:nvPr/>
        </p:nvSpPr>
        <p:spPr>
          <a:xfrm>
            <a:off x="3083205" y="3164051"/>
            <a:ext cx="746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1525" indent="228600">
              <a:spcAft>
                <a:spcPts val="0"/>
              </a:spcAft>
            </a:pPr>
            <a:r>
              <a:rPr lang="zh-CN" altLang="en-US" sz="1200" kern="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新建一个</a:t>
            </a:r>
            <a:r>
              <a:rPr lang="en-US" altLang="zh-CN" sz="1200" kern="1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xlsx-》</a:t>
            </a:r>
            <a:r>
              <a:rPr lang="zh-CN" altLang="en-US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解压如图</a:t>
            </a:r>
            <a:r>
              <a:rPr lang="en-US" altLang="zh-CN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1-》</a:t>
            </a:r>
            <a:r>
              <a:rPr lang="zh-CN" altLang="en-US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对全局的</a:t>
            </a:r>
            <a:r>
              <a:rPr lang="en-US" altLang="zh-CN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xml</a:t>
            </a:r>
            <a:r>
              <a:rPr lang="zh-CN" altLang="en-US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进行更改如图</a:t>
            </a:r>
            <a:r>
              <a:rPr lang="en-US" altLang="zh-CN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2=》</a:t>
            </a:r>
            <a:r>
              <a:rPr lang="zh-CN" altLang="en-US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最后再把图</a:t>
            </a:r>
            <a:r>
              <a:rPr lang="en-US" altLang="zh-CN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打包成</a:t>
            </a:r>
            <a:r>
              <a:rPr lang="en-US" altLang="zh-CN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xlsx</a:t>
            </a:r>
            <a:r>
              <a:rPr lang="zh-CN" altLang="en-US" sz="1200" kern="100" dirty="0">
                <a:solidFill>
                  <a:srgbClr val="10FBFE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en-US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036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56405" y="929005"/>
            <a:ext cx="367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目录 </a:t>
            </a:r>
            <a:endParaRPr lang="en-US" altLang="zh-CN" sz="20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72315" y="1961212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469899" y="2057732"/>
            <a:ext cx="3969425" cy="446585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拦截框架下注入的过程拆解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72315" y="2793471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69898" y="2901474"/>
            <a:ext cx="3969425" cy="446585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基于三方调用框架分析利用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5D607E-35A1-4F5D-9748-92A69BD995FE}"/>
              </a:ext>
            </a:extLst>
          </p:cNvPr>
          <p:cNvSpPr txBox="1"/>
          <p:nvPr/>
        </p:nvSpPr>
        <p:spPr>
          <a:xfrm>
            <a:off x="3472315" y="3625730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2" name="圆角矩形 10">
            <a:extLst>
              <a:ext uri="{FF2B5EF4-FFF2-40B4-BE49-F238E27FC236}">
                <a16:creationId xmlns:a16="http://schemas.microsoft.com/office/drawing/2014/main" id="{2187F558-A861-4DBE-B59C-1CC41465F842}"/>
              </a:ext>
            </a:extLst>
          </p:cNvPr>
          <p:cNvSpPr/>
          <p:nvPr/>
        </p:nvSpPr>
        <p:spPr>
          <a:xfrm>
            <a:off x="4469898" y="3745216"/>
            <a:ext cx="3969425" cy="446585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趣味的</a:t>
            </a:r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SESSION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endParaRPr lang="zh-CN" altLang="en-US" sz="20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50"/>
                            </p:stCondLst>
                            <p:childTnLst>
                              <p:par>
                                <p:cTn id="43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7" grpId="0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趣味的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SESSION</a:t>
            </a:r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XXE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EXCEL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中的应用场景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A54E9B-B9B4-4916-83E7-79E9E39A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5" y="958215"/>
            <a:ext cx="9723809" cy="30380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4E3F70-BCC2-4C9B-AC3A-AB66A0544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86" y="4129868"/>
            <a:ext cx="10599226" cy="22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4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趣味的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SESSION</a:t>
            </a:r>
            <a:r>
              <a:rPr lang="zh-CN" altLang="en-US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XXE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在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EXCEL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中的应用场景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028FE-458F-4E2E-B0A1-6F11751C2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21" y="1588407"/>
            <a:ext cx="3296687" cy="385110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1A4D938-F33E-47BD-AB60-377843986989}"/>
              </a:ext>
            </a:extLst>
          </p:cNvPr>
          <p:cNvCxnSpPr>
            <a:cxnSpLocks/>
          </p:cNvCxnSpPr>
          <p:nvPr/>
        </p:nvCxnSpPr>
        <p:spPr>
          <a:xfrm>
            <a:off x="5006365" y="983615"/>
            <a:ext cx="0" cy="5049862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E2FBBFD-3841-499E-ACD1-33F6DD393687}"/>
              </a:ext>
            </a:extLst>
          </p:cNvPr>
          <p:cNvCxnSpPr>
            <a:cxnSpLocks/>
          </p:cNvCxnSpPr>
          <p:nvPr/>
        </p:nvCxnSpPr>
        <p:spPr>
          <a:xfrm>
            <a:off x="5219407" y="3305508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0E500BC-2E92-4477-AC7F-EEC6BDCCDBF3}"/>
              </a:ext>
            </a:extLst>
          </p:cNvPr>
          <p:cNvSpPr/>
          <p:nvPr/>
        </p:nvSpPr>
        <p:spPr>
          <a:xfrm>
            <a:off x="4841582" y="3104084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34">
            <a:extLst>
              <a:ext uri="{FF2B5EF4-FFF2-40B4-BE49-F238E27FC236}">
                <a16:creationId xmlns:a16="http://schemas.microsoft.com/office/drawing/2014/main" id="{BEC1F08B-8A77-4669-AEA5-2521372BA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407" y="1449462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应用场景：</a:t>
            </a:r>
          </a:p>
        </p:txBody>
      </p:sp>
      <p:sp>
        <p:nvSpPr>
          <p:cNvPr id="18" name="矩形 37">
            <a:extLst>
              <a:ext uri="{FF2B5EF4-FFF2-40B4-BE49-F238E27FC236}">
                <a16:creationId xmlns:a16="http://schemas.microsoft.com/office/drawing/2014/main" id="{731546CC-E66C-4FFF-8DF5-34161B2D9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24" y="1818079"/>
            <a:ext cx="5050155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在很多系统，不管是后台还是前台，我们经常会碰到，导入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导出这样的字样，从统计的角度来看，百分之八十以上都是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excel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，例如，导入人员信息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导出人员信息，录入系统配置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导出系统配置等等</a:t>
            </a:r>
          </a:p>
        </p:txBody>
      </p:sp>
      <p:sp>
        <p:nvSpPr>
          <p:cNvPr id="19" name="矩形 34">
            <a:extLst>
              <a:ext uri="{FF2B5EF4-FFF2-40B4-BE49-F238E27FC236}">
                <a16:creationId xmlns:a16="http://schemas.microsoft.com/office/drawing/2014/main" id="{C5208B41-33BA-410E-B843-1D9028D3F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161" y="3982892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技巧变形：</a:t>
            </a:r>
          </a:p>
        </p:txBody>
      </p:sp>
      <p:sp>
        <p:nvSpPr>
          <p:cNvPr id="20" name="矩形 37">
            <a:extLst>
              <a:ext uri="{FF2B5EF4-FFF2-40B4-BE49-F238E27FC236}">
                <a16:creationId xmlns:a16="http://schemas.microsoft.com/office/drawing/2014/main" id="{04C73B4B-B1AF-4CBE-A58E-D18E4ECAF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0478" y="4351509"/>
            <a:ext cx="5050155" cy="14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从某种意义上，我们是不需要去修改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workbook.xml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，有时候我们想要达到的目的就是，导出来之后，然后根据格式，外部实体引入，读取系统文件，比如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200" dirty="0" err="1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etc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/passwd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等，可以在导入的时候进行操作，那么我们就应该去修改</a:t>
            </a:r>
            <a:r>
              <a:rPr lang="en-US" altLang="zh-CN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xl/worksheets/sheet1.xml </a:t>
            </a:r>
            <a:r>
              <a:rPr lang="zh-CN" altLang="en-US" sz="1200" dirty="0">
                <a:solidFill>
                  <a:srgbClr val="01C3E3"/>
                </a:solidFill>
                <a:latin typeface="微软雅黑" panose="020B0503020204020204" charset="-122"/>
                <a:ea typeface="微软雅黑" panose="020B0503020204020204" charset="-122"/>
              </a:rPr>
              <a:t>调用的实体 替换模板数据即可，这时候当我们导入时候，就会把系统敏感文件读取出来</a:t>
            </a:r>
          </a:p>
        </p:txBody>
      </p:sp>
    </p:spTree>
    <p:extLst>
      <p:ext uri="{BB962C8B-B14F-4D97-AF65-F5344CB8AC3E}">
        <p14:creationId xmlns:p14="http://schemas.microsoft.com/office/powerpoint/2010/main" val="1539378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9" grpId="0" animBg="1"/>
      <p:bldP spid="17" grpId="0"/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78500" y="2399030"/>
            <a:ext cx="5478145" cy="1106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6600" b="1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sp>
        <p:nvSpPr>
          <p:cNvPr id="19" name="矩形 18"/>
          <p:cNvSpPr/>
          <p:nvPr/>
        </p:nvSpPr>
        <p:spPr>
          <a:xfrm>
            <a:off x="6809105" y="3572510"/>
            <a:ext cx="444754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jkgh006</a:t>
            </a:r>
          </a:p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作者：石肖雄</a:t>
            </a:r>
            <a:endParaRPr lang="zh-CN" sz="12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80945" y="2644775"/>
            <a:ext cx="15132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>
                <a:solidFill>
                  <a:srgbClr val="6AE7FF"/>
                </a:solidFill>
              </a:rPr>
              <a:t>01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20895" y="2735580"/>
            <a:ext cx="453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拦截框架下注入的过程拆解</a:t>
            </a:r>
          </a:p>
          <a:p>
            <a:endParaRPr lang="zh-CN" altLang="en-US" sz="24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9" name="矩形 358"/>
          <p:cNvSpPr/>
          <p:nvPr/>
        </p:nvSpPr>
        <p:spPr>
          <a:xfrm>
            <a:off x="4620895" y="3197225"/>
            <a:ext cx="500126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越来越多的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系统，随着运维方安全意识的提高，网络设备的投入，以及安全编码规范的介入，漏洞的发现从过去的简单粗暴，到现在举步维艰，怎么去判断漏洞的存在，进而根据漏洞获取证据数据，这个是个众测平台选手的痛点</a:t>
            </a:r>
            <a:endParaRPr lang="zh-CN" altLang="en-US" sz="1200" spc="3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拦截框架下注入的过程拆解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780848" y="1742123"/>
            <a:ext cx="3919855" cy="1211291"/>
            <a:chOff x="6762750" y="1238250"/>
            <a:chExt cx="5226473" cy="1615055"/>
          </a:xfrm>
        </p:grpSpPr>
        <p:sp>
          <p:nvSpPr>
            <p:cNvPr id="8198" name="矩形 16"/>
            <p:cNvSpPr>
              <a:spLocks noChangeArrowheads="1"/>
            </p:cNvSpPr>
            <p:nvPr/>
          </p:nvSpPr>
          <p:spPr bwMode="auto">
            <a:xfrm>
              <a:off x="7334250" y="1665714"/>
              <a:ext cx="4654973" cy="118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1.WAF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产品的原理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全局过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WAF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的几个思考点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l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漏洞层面的过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WAF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99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3434506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层层递进分析</a:t>
              </a:r>
              <a:r>
                <a:rPr lang="en-US" altLang="zh-CN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WAF</a:t>
              </a:r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求证据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204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15" name="等腰三角形 14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295417" y="2259691"/>
            <a:ext cx="2928938" cy="3003947"/>
            <a:chOff x="4000500" y="1714500"/>
            <a:chExt cx="3905250" cy="4005263"/>
          </a:xfrm>
        </p:grpSpPr>
        <p:grpSp>
          <p:nvGrpSpPr>
            <p:cNvPr id="8194" name="组合 4"/>
            <p:cNvGrpSpPr/>
            <p:nvPr/>
          </p:nvGrpSpPr>
          <p:grpSpPr bwMode="auto">
            <a:xfrm>
              <a:off x="4000500" y="1714500"/>
              <a:ext cx="3905250" cy="4005263"/>
              <a:chOff x="857223" y="954920"/>
              <a:chExt cx="3357586" cy="3406892"/>
            </a:xfrm>
          </p:grpSpPr>
          <p:sp>
            <p:nvSpPr>
              <p:cNvPr id="6" name="椭圆 5"/>
              <p:cNvSpPr/>
              <p:nvPr/>
            </p:nvSpPr>
            <p:spPr>
              <a:xfrm rot="1906325">
                <a:off x="2063770" y="954920"/>
                <a:ext cx="1029114" cy="3356929"/>
              </a:xfrm>
              <a:prstGeom prst="ellipse">
                <a:avLst/>
              </a:prstGeom>
              <a:noFill/>
              <a:ln w="9525"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 rot="19526860">
                <a:off x="2108811" y="1004883"/>
                <a:ext cx="1030478" cy="3356929"/>
              </a:xfrm>
              <a:prstGeom prst="ellipse">
                <a:avLst/>
              </a:prstGeom>
              <a:noFill/>
              <a:ln w="9525"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2035717" y="964719"/>
                <a:ext cx="1000598" cy="3357586"/>
              </a:xfrm>
              <a:prstGeom prst="ellipse">
                <a:avLst/>
              </a:prstGeom>
              <a:noFill/>
              <a:ln w="9525"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6191250" y="2286000"/>
              <a:ext cx="190500" cy="1905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143750" y="4762500"/>
              <a:ext cx="190500" cy="1905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270375" y="3933825"/>
              <a:ext cx="190500" cy="1905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31437" y="3541066"/>
            <a:ext cx="3644900" cy="1209080"/>
            <a:chOff x="6762750" y="1238250"/>
            <a:chExt cx="4859867" cy="1612107"/>
          </a:xfrm>
        </p:grpSpPr>
        <p:sp>
          <p:nvSpPr>
            <p:cNvPr id="2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249420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r>
                <a:rPr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判断性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SQL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语句的形式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条件判断函数方法分析</a:t>
              </a:r>
            </a:p>
            <a:p>
              <a:pPr algn="l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3.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通用型判断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SQL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语句对比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数据库层面基础铺垫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31" name="等腰三角形 30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61193B4-10D2-4726-AC6D-D57DD892407F}"/>
              </a:ext>
            </a:extLst>
          </p:cNvPr>
          <p:cNvGrpSpPr/>
          <p:nvPr/>
        </p:nvGrpSpPr>
        <p:grpSpPr>
          <a:xfrm>
            <a:off x="6780847" y="5263638"/>
            <a:ext cx="3919855" cy="934292"/>
            <a:chOff x="6762750" y="1238250"/>
            <a:chExt cx="5226473" cy="1245723"/>
          </a:xfrm>
        </p:grpSpPr>
        <p:sp>
          <p:nvSpPr>
            <p:cNvPr id="35" name="矩形 16">
              <a:extLst>
                <a:ext uri="{FF2B5EF4-FFF2-40B4-BE49-F238E27FC236}">
                  <a16:creationId xmlns:a16="http://schemas.microsoft.com/office/drawing/2014/main" id="{C26B10E4-5EC7-450C-B4FB-51A658F3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4250" y="1665714"/>
              <a:ext cx="4654973" cy="818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基于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JPQL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类型的绕过分析</a:t>
              </a:r>
              <a:endPara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2.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基于</a:t>
              </a:r>
              <a:r>
                <a:rPr lang="en-US" altLang="zh-CN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Hibernate</a:t>
              </a:r>
              <a:r>
                <a:rPr lang="zh-CN" altLang="en-US" sz="1200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类型的绕过分析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矩形 9">
              <a:extLst>
                <a:ext uri="{FF2B5EF4-FFF2-40B4-BE49-F238E27FC236}">
                  <a16:creationId xmlns:a16="http://schemas.microsoft.com/office/drawing/2014/main" id="{625A19E8-3E04-471A-AA45-D4DADBA5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框架层的语句分析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37" name="组合 16">
              <a:extLst>
                <a:ext uri="{FF2B5EF4-FFF2-40B4-BE49-F238E27FC236}">
                  <a16:creationId xmlns:a16="http://schemas.microsoft.com/office/drawing/2014/main" id="{613BD680-E42D-4B8D-916F-EA6AF26E769D}"/>
                </a:ext>
              </a:extLst>
            </p:cNvPr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38" name="等腰三角形 37">
                <a:extLst>
                  <a:ext uri="{FF2B5EF4-FFF2-40B4-BE49-F238E27FC236}">
                    <a16:creationId xmlns:a16="http://schemas.microsoft.com/office/drawing/2014/main" id="{44078FAB-5285-44E7-9E56-C3A802A6FA55}"/>
                  </a:ext>
                </a:extLst>
              </p:cNvPr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等腰三角形 38">
                <a:extLst>
                  <a:ext uri="{FF2B5EF4-FFF2-40B4-BE49-F238E27FC236}">
                    <a16:creationId xmlns:a16="http://schemas.microsoft.com/office/drawing/2014/main" id="{6A9D0A59-E406-4322-A0C6-3C9F38D42585}"/>
                  </a:ext>
                </a:extLst>
              </p:cNvPr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数据库层面基础铺垫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条件判断函数方法分析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ABCA81-B90C-441E-A91E-D255757C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3" y="1201532"/>
            <a:ext cx="2056460" cy="1088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60D325-7FDE-429E-B0B0-F668A266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19" y="1201532"/>
            <a:ext cx="2502763" cy="1034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116B3F-335B-4880-BFC1-DF77EA2F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599" y="1201532"/>
            <a:ext cx="3180056" cy="100523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CBD3C56-71BF-4251-8883-55619AFF9FF8}"/>
              </a:ext>
            </a:extLst>
          </p:cNvPr>
          <p:cNvCxnSpPr>
            <a:cxnSpLocks/>
          </p:cNvCxnSpPr>
          <p:nvPr/>
        </p:nvCxnSpPr>
        <p:spPr>
          <a:xfrm>
            <a:off x="4045072" y="1201532"/>
            <a:ext cx="0" cy="5121114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747B3A-641B-43DD-AEB7-FC98D584A48E}"/>
              </a:ext>
            </a:extLst>
          </p:cNvPr>
          <p:cNvCxnSpPr>
            <a:cxnSpLocks/>
          </p:cNvCxnSpPr>
          <p:nvPr/>
        </p:nvCxnSpPr>
        <p:spPr>
          <a:xfrm>
            <a:off x="7976211" y="1092573"/>
            <a:ext cx="0" cy="5339031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98DA086-EFC2-488C-94FE-C708444C90F5}"/>
              </a:ext>
            </a:extLst>
          </p:cNvPr>
          <p:cNvSpPr/>
          <p:nvPr/>
        </p:nvSpPr>
        <p:spPr>
          <a:xfrm>
            <a:off x="113934" y="2671894"/>
            <a:ext cx="38229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if(1=(select 1 REGEXP if(1=1,1,0x00)),1,1)=1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IFNULL(ascii(substr(user(),1,1))/(114%ascii(substr(user(),1,1))),'yes’)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IFNULL(hex(substr(user(),1,1))/(114%hex(substr(user(),1,1))),'yes’)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IFNULL(1/(locate(substr(user(),1,1),'r')),'yes’)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IFNULL(1/(locate(right(left(lower(user()),1),1),'r')),'yes’)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left(user(),1)="r";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if(1=1,1,1)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16E73-220A-4E42-9B35-07E76D915730}"/>
              </a:ext>
            </a:extLst>
          </p:cNvPr>
          <p:cNvSpPr/>
          <p:nvPr/>
        </p:nvSpPr>
        <p:spPr>
          <a:xfrm>
            <a:off x="4215790" y="2671894"/>
            <a:ext cx="34700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NVL(TO_CHAR(DBMS_XMLGEN.getxml('select 1 from dual where 1337&gt;1')),'1')!=1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NVL2(NULLIF(substr('abc',1,1),'ca'),1,2)=1</a:t>
            </a: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INSTR('abcd','b', 2, 1)&gt;0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2018-10-21’-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decode(1,21,1,to_date(decode(1,1,'','s'),'yyyy-mm-dd'))-’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to_date(decode(substr(user,1,1),'a','','s'),'yyyy-mm-dd’))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decode(sign(INSTR(USER,'A', 2, 1)),0,to_number('x'),1)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8533E6-94C1-4FE1-A12A-A413066C5DCE}"/>
              </a:ext>
            </a:extLst>
          </p:cNvPr>
          <p:cNvSpPr/>
          <p:nvPr/>
        </p:nvSpPr>
        <p:spPr>
          <a:xfrm>
            <a:off x="8266607" y="2718060"/>
            <a:ext cx="37435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PATINDEX('Wa%25', 'Washington')&gt;0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right(left(lower('abc'),1),1)='a’</a:t>
            </a:r>
          </a:p>
          <a:p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isnull(nullif(substring('abc',1,1),'a'),'c')='c'</a:t>
            </a:r>
          </a:p>
          <a:p>
            <a:endParaRPr lang="zh-CN" altLang="en-US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regexp_like(1,(case when 1=1 then 1 else 0x00 end))</a:t>
            </a:r>
          </a:p>
        </p:txBody>
      </p:sp>
    </p:spTree>
    <p:extLst>
      <p:ext uri="{BB962C8B-B14F-4D97-AF65-F5344CB8AC3E}">
        <p14:creationId xmlns:p14="http://schemas.microsoft.com/office/powerpoint/2010/main" val="4148059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层层递进分析</a:t>
            </a: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求证据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-WAF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产品的原理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912B70-967C-49C2-8C40-74400BF966A1}"/>
              </a:ext>
            </a:extLst>
          </p:cNvPr>
          <p:cNvGrpSpPr/>
          <p:nvPr/>
        </p:nvGrpSpPr>
        <p:grpSpPr>
          <a:xfrm>
            <a:off x="960755" y="1087755"/>
            <a:ext cx="9772552" cy="4917343"/>
            <a:chOff x="1212" y="1610"/>
            <a:chExt cx="16302" cy="825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705E8C4-289F-4654-A5C0-AB586EA44A0B}"/>
                </a:ext>
              </a:extLst>
            </p:cNvPr>
            <p:cNvGrpSpPr/>
            <p:nvPr/>
          </p:nvGrpSpPr>
          <p:grpSpPr>
            <a:xfrm>
              <a:off x="1212" y="1610"/>
              <a:ext cx="16302" cy="8258"/>
              <a:chOff x="1212" y="1610"/>
              <a:chExt cx="16302" cy="8258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CD51E77-9E8C-43E7-AF80-29BD950621BB}"/>
                  </a:ext>
                </a:extLst>
              </p:cNvPr>
              <p:cNvGrpSpPr/>
              <p:nvPr/>
            </p:nvGrpSpPr>
            <p:grpSpPr>
              <a:xfrm>
                <a:off x="1212" y="1610"/>
                <a:ext cx="16303" cy="8258"/>
                <a:chOff x="489" y="669"/>
                <a:chExt cx="13910" cy="7046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2FF0530A-8826-44A1-8482-E3B06D19D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" y="923"/>
                  <a:ext cx="11807" cy="6793"/>
                </a:xfrm>
                <a:prstGeom prst="rect">
                  <a:avLst/>
                </a:prstGeom>
              </p:spPr>
            </p:pic>
            <p:sp>
              <p:nvSpPr>
                <p:cNvPr id="13" name="云形标注 41">
                  <a:extLst>
                    <a:ext uri="{FF2B5EF4-FFF2-40B4-BE49-F238E27FC236}">
                      <a16:creationId xmlns:a16="http://schemas.microsoft.com/office/drawing/2014/main" id="{FF0CBE9F-F56D-470D-9F30-281EE85DC507}"/>
                    </a:ext>
                  </a:extLst>
                </p:cNvPr>
                <p:cNvSpPr/>
                <p:nvPr/>
              </p:nvSpPr>
              <p:spPr>
                <a:xfrm>
                  <a:off x="9837" y="669"/>
                  <a:ext cx="4563" cy="3651"/>
                </a:xfrm>
                <a:prstGeom prst="cloudCallout">
                  <a:avLst>
                    <a:gd name="adj1" fmla="val -81457"/>
                    <a:gd name="adj2" fmla="val 37962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rgbClr val="FF0000"/>
                      </a:solidFill>
                    </a:rPr>
                    <a:t>云模式只需将网站的</a:t>
                  </a:r>
                  <a:r>
                    <a:rPr lang="en-US" altLang="zh-CN" dirty="0">
                      <a:solidFill>
                        <a:srgbClr val="FF0000"/>
                      </a:solidFill>
                    </a:rPr>
                    <a:t>DNS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解析到</a:t>
                  </a:r>
                  <a:r>
                    <a:rPr lang="en-US" altLang="zh-CN" dirty="0">
                      <a:solidFill>
                        <a:srgbClr val="FF0000"/>
                      </a:solidFill>
                    </a:rPr>
                    <a:t>WEB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防火墙，就可以开始服务</a:t>
                  </a: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3EC3AB6-28E3-45B3-9279-0471B4CC0C59}"/>
                  </a:ext>
                </a:extLst>
              </p:cNvPr>
              <p:cNvSpPr/>
              <p:nvPr/>
            </p:nvSpPr>
            <p:spPr>
              <a:xfrm>
                <a:off x="5456" y="2135"/>
                <a:ext cx="1136" cy="25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9D65C79-5EE1-4F41-A633-54D490849B8A}"/>
                </a:ext>
              </a:extLst>
            </p:cNvPr>
            <p:cNvSpPr/>
            <p:nvPr/>
          </p:nvSpPr>
          <p:spPr>
            <a:xfrm>
              <a:off x="4326" y="4622"/>
              <a:ext cx="976" cy="2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AA229B-B32C-4D75-89AC-F1324FC1731A}"/>
                </a:ext>
              </a:extLst>
            </p:cNvPr>
            <p:cNvSpPr txBox="1"/>
            <p:nvPr/>
          </p:nvSpPr>
          <p:spPr>
            <a:xfrm>
              <a:off x="4186" y="4548"/>
              <a:ext cx="131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防火墙</a:t>
              </a:r>
            </a:p>
          </p:txBody>
        </p:sp>
      </p:grpSp>
      <p:sp>
        <p:nvSpPr>
          <p:cNvPr id="14" name="矩形 37">
            <a:extLst>
              <a:ext uri="{FF2B5EF4-FFF2-40B4-BE49-F238E27FC236}">
                <a16:creationId xmlns:a16="http://schemas.microsoft.com/office/drawing/2014/main" id="{ECCEB074-EC2E-431E-BEC6-88DCA7D2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883" y="3862053"/>
            <a:ext cx="2388223" cy="116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从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的拦截机理我们可以分为两种模式的绕过：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全局性质的绕过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漏洞从面的绕过</a:t>
            </a:r>
            <a:endParaRPr lang="zh-CN" altLang="en-US" sz="1200" dirty="0">
              <a:solidFill>
                <a:srgbClr val="01C3E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2205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层层递进分析</a:t>
            </a:r>
            <a:r>
              <a:rPr lang="en-US" altLang="zh-CN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求证据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全局过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的几个思考点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8B1AAA-C516-4E11-A688-63598CBD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9" y="1263387"/>
            <a:ext cx="6079312" cy="433122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A7A7A1C-29AC-4EAD-A182-6057C9AA0C26}"/>
              </a:ext>
            </a:extLst>
          </p:cNvPr>
          <p:cNvCxnSpPr>
            <a:cxnSpLocks/>
          </p:cNvCxnSpPr>
          <p:nvPr/>
        </p:nvCxnSpPr>
        <p:spPr>
          <a:xfrm>
            <a:off x="6741381" y="983615"/>
            <a:ext cx="5600" cy="4877923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008C8F3-8EB6-4DD8-A5FD-8E35ADFE86FA}"/>
              </a:ext>
            </a:extLst>
          </p:cNvPr>
          <p:cNvSpPr/>
          <p:nvPr/>
        </p:nvSpPr>
        <p:spPr>
          <a:xfrm>
            <a:off x="7310402" y="1720335"/>
            <a:ext cx="380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a.</a:t>
            </a:r>
            <a:r>
              <a:rPr lang="zh-CN" altLang="en-US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畸形包绕过，</a:t>
            </a:r>
            <a:r>
              <a:rPr lang="en-US" altLang="zh-CN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b.</a:t>
            </a:r>
            <a:r>
              <a:rPr lang="zh-CN" altLang="en-US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正向数据绕过）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D5743B2-942D-4624-BA3C-B4C04EB873E3}"/>
              </a:ext>
            </a:extLst>
          </p:cNvPr>
          <p:cNvCxnSpPr/>
          <p:nvPr/>
        </p:nvCxnSpPr>
        <p:spPr>
          <a:xfrm>
            <a:off x="6863338" y="2194863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8C5BB590-69ED-4FE3-8B0D-86CAB752E2AE}"/>
              </a:ext>
            </a:extLst>
          </p:cNvPr>
          <p:cNvSpPr/>
          <p:nvPr/>
        </p:nvSpPr>
        <p:spPr>
          <a:xfrm>
            <a:off x="6552468" y="2005951"/>
            <a:ext cx="377825" cy="377825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36">
            <a:extLst>
              <a:ext uri="{FF2B5EF4-FFF2-40B4-BE49-F238E27FC236}">
                <a16:creationId xmlns:a16="http://schemas.microsoft.com/office/drawing/2014/main" id="{7A78E5B4-F503-466E-8D37-B41972D1F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293" y="2772506"/>
            <a:ext cx="4984750" cy="14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从原理上讲数据流过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，也就是经过网络设备，再到后台的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容器，这里面存在很多兼容差问题，比如国内传统的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，网络层解析通过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nginx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做的，如果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部署在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weblogic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，或者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tomcat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上，因为后者都有容错性处理，所以可以解析畸形包，但是在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nginx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曾解析不了，从而放过处理，达到全局绕过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矩形 36">
            <a:extLst>
              <a:ext uri="{FF2B5EF4-FFF2-40B4-BE49-F238E27FC236}">
                <a16:creationId xmlns:a16="http://schemas.microsoft.com/office/drawing/2014/main" id="{2C0AE7A3-43E6-4FA6-ACA6-95E9B243D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6811" y="4436028"/>
            <a:ext cx="4984750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2.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所谓正向数据，就是说数据包本身是一个正常的，没有进行畸形构造，是过了</a:t>
            </a:r>
            <a:r>
              <a:rPr lang="en-US" altLang="zh-CN" sz="1200" dirty="0" err="1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waf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的黑白名单等配置型漏洞，如果，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HTTP/1.0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，再比如构造假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multipart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数据配合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GET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绕过阿里云等等</a:t>
            </a:r>
            <a:endParaRPr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097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11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523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框架层的语句分析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基于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JPQL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类型的绕过分析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E8F881-1DFB-425A-A979-B5271B65162B}"/>
              </a:ext>
            </a:extLst>
          </p:cNvPr>
          <p:cNvCxnSpPr/>
          <p:nvPr/>
        </p:nvCxnSpPr>
        <p:spPr>
          <a:xfrm>
            <a:off x="5983288" y="1992948"/>
            <a:ext cx="0" cy="361315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4">
            <a:extLst>
              <a:ext uri="{FF2B5EF4-FFF2-40B4-BE49-F238E27FC236}">
                <a16:creationId xmlns:a16="http://schemas.microsoft.com/office/drawing/2014/main" id="{E1B86489-48D4-4FA9-93F1-4B93C6C9D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68894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ORM</a:t>
            </a:r>
            <a:r>
              <a:rPr lang="zh-CN" altLang="en-US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注入</a:t>
            </a:r>
          </a:p>
        </p:txBody>
      </p:sp>
      <p:sp>
        <p:nvSpPr>
          <p:cNvPr id="8" name="矩形 36">
            <a:extLst>
              <a:ext uri="{FF2B5EF4-FFF2-40B4-BE49-F238E27FC236}">
                <a16:creationId xmlns:a16="http://schemas.microsoft.com/office/drawing/2014/main" id="{55C000E7-D81F-45F0-8AAE-563A567EE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46414"/>
            <a:ext cx="49847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数字类型（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JPQL 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）：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SELECT e FROM user e WHERE e.id = 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SQL('(select 1 from dual where 1=1)’) and SQL('(SELECT 1)=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’)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字符类型（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JPQL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）：</a:t>
            </a: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矩形 37">
            <a:extLst>
              <a:ext uri="{FF2B5EF4-FFF2-40B4-BE49-F238E27FC236}">
                <a16:creationId xmlns:a16="http://schemas.microsoft.com/office/drawing/2014/main" id="{8C74EAD3-0D19-4AC3-954B-5EBA1D699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37194"/>
            <a:ext cx="5050155" cy="3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通常指的是类似</a:t>
            </a:r>
            <a:r>
              <a:rPr lang="en-US" altLang="zh-CN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hibernate</a:t>
            </a:r>
            <a:r>
              <a:rPr lang="zh-CN" altLang="en-US" sz="12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一类具有安全语法检测的注入</a:t>
            </a:r>
            <a:endParaRPr lang="zh-CN" altLang="en-US" sz="1200" dirty="0">
              <a:solidFill>
                <a:srgbClr val="01C3E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570557E-0157-40D0-92F2-C29BDAEB5854}"/>
              </a:ext>
            </a:extLst>
          </p:cNvPr>
          <p:cNvCxnSpPr/>
          <p:nvPr/>
        </p:nvCxnSpPr>
        <p:spPr>
          <a:xfrm>
            <a:off x="6096000" y="1992948"/>
            <a:ext cx="4984750" cy="0"/>
          </a:xfrm>
          <a:prstGeom prst="line">
            <a:avLst/>
          </a:prstGeom>
          <a:ln>
            <a:solidFill>
              <a:srgbClr val="6A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07488AA-2B3F-458E-ADDA-439B454E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54" y="2283464"/>
            <a:ext cx="4502588" cy="1713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179EFE-A108-498D-9A94-0FC8BAD8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154" y="3997252"/>
            <a:ext cx="4502588" cy="12291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A53192-53E2-409A-B724-FCB755278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713" y="3425299"/>
            <a:ext cx="4872035" cy="18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7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7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2850</Words>
  <Application>Microsoft Office PowerPoint</Application>
  <PresentationFormat>宽屏</PresentationFormat>
  <Paragraphs>335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679</cp:revision>
  <dcterms:created xsi:type="dcterms:W3CDTF">2017-07-15T13:06:00Z</dcterms:created>
  <dcterms:modified xsi:type="dcterms:W3CDTF">2018-12-07T10:23:05Z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